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75" r:id="rId14"/>
    <p:sldId id="276" r:id="rId15"/>
    <p:sldId id="277" r:id="rId16"/>
    <p:sldId id="278" r:id="rId17"/>
    <p:sldId id="279" r:id="rId18"/>
    <p:sldId id="280" r:id="rId19"/>
    <p:sldId id="281" r:id="rId20"/>
    <p:sldId id="283"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DD16A7-C2EC-48D2-B387-BB0660765F1C}" type="datetimeFigureOut">
              <a:rPr lang="ru-RU" smtClean="0"/>
              <a:pPr/>
              <a:t>29.11.2017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D29B45-AD3E-4673-AEAC-69F915266AD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D16A7-C2EC-48D2-B387-BB0660765F1C}" type="datetimeFigureOut">
              <a:rPr lang="ru-RU" smtClean="0"/>
              <a:pPr/>
              <a:t>29.11.2017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29B45-AD3E-4673-AEAC-69F915266AD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42" name="Picture 2"/>
          <p:cNvPicPr>
            <a:picLocks noGrp="1" noChangeAspect="1" noChangeArrowheads="1"/>
          </p:cNvPicPr>
          <p:nvPr>
            <p:ph idx="1"/>
          </p:nvPr>
        </p:nvPicPr>
        <p:blipFill>
          <a:blip r:embed="rId2"/>
          <a:srcRect/>
          <a:stretch>
            <a:fillRect/>
          </a:stretch>
        </p:blipFill>
        <p:spPr bwMode="auto">
          <a:xfrm>
            <a:off x="500034" y="285728"/>
            <a:ext cx="8215369"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1266" name="Picture 2"/>
          <p:cNvPicPr>
            <a:picLocks noGrp="1" noChangeAspect="1" noChangeArrowheads="1"/>
          </p:cNvPicPr>
          <p:nvPr>
            <p:ph idx="1"/>
          </p:nvPr>
        </p:nvPicPr>
        <p:blipFill>
          <a:blip r:embed="rId2"/>
          <a:srcRect/>
          <a:stretch>
            <a:fillRect/>
          </a:stretch>
        </p:blipFill>
        <p:spPr bwMode="auto">
          <a:xfrm>
            <a:off x="428596" y="285728"/>
            <a:ext cx="8215369"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Курс риторики в школе - </a:t>
            </a:r>
            <a:r>
              <a:rPr lang="ru-RU" b="1" dirty="0" smtClean="0"/>
              <a:t>сугубо практический. </a:t>
            </a:r>
            <a:endParaRPr lang="ru-RU" dirty="0" smtClean="0"/>
          </a:p>
          <a:p>
            <a:r>
              <a:rPr lang="ru-RU" dirty="0" smtClean="0"/>
              <a:t>На уроках риторики дети должны как можно больше </a:t>
            </a:r>
            <a:r>
              <a:rPr lang="ru-RU" b="1" dirty="0" smtClean="0"/>
              <a:t>сами говорить и писать. </a:t>
            </a:r>
            <a:r>
              <a:rPr lang="ru-RU" dirty="0" smtClean="0"/>
              <a:t>Большая часть времени уделяется практике. На уроках риторики имеют место и такие методы и приемы преподавания, как вступительное и заключительное слово учителя, беседа и т.д. Однако на уроках риторики особое место занимают специфические приемы работы, а именно:</a:t>
            </a:r>
          </a:p>
          <a:p>
            <a:r>
              <a:rPr lang="ru-RU" b="1" dirty="0" smtClean="0"/>
              <a:t>риторический анализ устных и письменных текстов, речевой ситуации;</a:t>
            </a:r>
          </a:p>
          <a:p>
            <a:r>
              <a:rPr lang="ru-RU" b="1" dirty="0" smtClean="0"/>
              <a:t>риторические задачи;</a:t>
            </a:r>
          </a:p>
          <a:p>
            <a:r>
              <a:rPr lang="ru-RU" b="1" dirty="0" smtClean="0"/>
              <a:t>риторические игры.</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Риторический анализ</a:t>
            </a:r>
            <a:endParaRPr lang="ru-RU" dirty="0"/>
          </a:p>
        </p:txBody>
      </p:sp>
      <p:sp>
        <p:nvSpPr>
          <p:cNvPr id="3" name="Содержимое 2"/>
          <p:cNvSpPr>
            <a:spLocks noGrp="1"/>
          </p:cNvSpPr>
          <p:nvPr>
            <p:ph idx="1"/>
          </p:nvPr>
        </p:nvSpPr>
        <p:spPr>
          <a:xfrm>
            <a:off x="457200" y="1214422"/>
            <a:ext cx="8229600" cy="4911741"/>
          </a:xfrm>
        </p:spPr>
        <p:txBody>
          <a:bodyPr>
            <a:normAutofit fontScale="47500" lnSpcReduction="20000"/>
          </a:bodyPr>
          <a:lstStyle/>
          <a:p>
            <a:r>
              <a:rPr lang="ru-RU" b="1" dirty="0" smtClean="0"/>
              <a:t>Он формирует </a:t>
            </a:r>
            <a:r>
              <a:rPr lang="ru-RU" b="1" dirty="0" smtClean="0"/>
              <a:t>группу умений У-1. Он предполагает обсуждение компонентов речевой ситуации (где, что, кому, зачем и т.д</a:t>
            </a:r>
            <a:r>
              <a:rPr lang="ru-RU" b="1" dirty="0" smtClean="0"/>
              <a:t>.).</a:t>
            </a:r>
          </a:p>
          <a:p>
            <a:r>
              <a:rPr lang="ru-RU" dirty="0" smtClean="0"/>
              <a:t> </a:t>
            </a:r>
            <a:r>
              <a:rPr lang="ru-RU" b="1" dirty="0" smtClean="0"/>
              <a:t>Вторая группа более сложных вопросов:</a:t>
            </a:r>
          </a:p>
          <a:p>
            <a:r>
              <a:rPr lang="ru-RU" dirty="0" smtClean="0"/>
              <a:t>что сказал говорящий (пишущий);</a:t>
            </a:r>
          </a:p>
          <a:p>
            <a:r>
              <a:rPr lang="ru-RU" dirty="0" smtClean="0"/>
              <a:t>что хотел сказать (написать);</a:t>
            </a:r>
          </a:p>
          <a:p>
            <a:r>
              <a:rPr lang="ru-RU" dirty="0" smtClean="0"/>
              <a:t>что сказал (написал) ненамеренно.</a:t>
            </a:r>
          </a:p>
          <a:p>
            <a:r>
              <a:rPr lang="ru-RU" dirty="0" smtClean="0"/>
              <a:t>Обсуждение этих вопросов позволяет сказать не только то, </a:t>
            </a:r>
            <a:r>
              <a:rPr lang="ru-RU" b="1" dirty="0" smtClean="0"/>
              <a:t>ЧТО </a:t>
            </a:r>
            <a:r>
              <a:rPr lang="ru-RU" dirty="0" smtClean="0"/>
              <a:t>и </a:t>
            </a:r>
            <a:r>
              <a:rPr lang="ru-RU" b="1" dirty="0" smtClean="0"/>
              <a:t>КАК </a:t>
            </a:r>
            <a:r>
              <a:rPr lang="ru-RU" dirty="0" smtClean="0"/>
              <a:t>сказал </a:t>
            </a:r>
            <a:r>
              <a:rPr lang="ru-RU" b="1" dirty="0" smtClean="0"/>
              <a:t>РИТОР</a:t>
            </a:r>
            <a:r>
              <a:rPr lang="ru-RU" dirty="0" smtClean="0"/>
              <a:t>, но и в какой мере ему удалось решить свою коммуникативную задачу, т.е. насколько его речь была эффективной.</a:t>
            </a:r>
          </a:p>
          <a:p>
            <a:r>
              <a:rPr lang="ru-RU" dirty="0" smtClean="0"/>
              <a:t>При этом приучаем детей оценивать не только чужую речь, речь другого человека, но и свою собственную.</a:t>
            </a:r>
          </a:p>
          <a:p>
            <a:r>
              <a:rPr lang="ru-RU" dirty="0" smtClean="0"/>
              <a:t>Приведем некоторые формулировки заданий для риторического анализа:</a:t>
            </a:r>
          </a:p>
          <a:p>
            <a:pPr>
              <a:buNone/>
            </a:pPr>
            <a:r>
              <a:rPr lang="ru-RU" dirty="0" smtClean="0"/>
              <a:t>  - восстанови(те</a:t>
            </a:r>
            <a:r>
              <a:rPr lang="ru-RU" dirty="0" smtClean="0"/>
              <a:t>) по тексту коммуникативную задачу говорящего;</a:t>
            </a:r>
          </a:p>
          <a:p>
            <a:pPr>
              <a:buNone/>
            </a:pPr>
            <a:r>
              <a:rPr lang="ru-RU" dirty="0" smtClean="0"/>
              <a:t>  - каким </a:t>
            </a:r>
            <a:r>
              <a:rPr lang="ru-RU" dirty="0" smtClean="0"/>
              <a:t>ты представляешь себе по тексту задания личность </a:t>
            </a:r>
            <a:r>
              <a:rPr lang="ru-RU" dirty="0" err="1" smtClean="0"/>
              <a:t>коммуниканта</a:t>
            </a:r>
            <a:r>
              <a:rPr lang="ru-RU" dirty="0" smtClean="0"/>
              <a:t>;</a:t>
            </a:r>
          </a:p>
          <a:p>
            <a:pPr>
              <a:buNone/>
            </a:pPr>
            <a:r>
              <a:rPr lang="ru-RU" dirty="0" smtClean="0"/>
              <a:t>  - что </a:t>
            </a:r>
            <a:r>
              <a:rPr lang="ru-RU" dirty="0" smtClean="0"/>
              <a:t>ты можешь сказать об авторе этого речевого произведения;</a:t>
            </a:r>
          </a:p>
          <a:p>
            <a:pPr>
              <a:buNone/>
            </a:pPr>
            <a:r>
              <a:rPr lang="ru-RU" dirty="0" smtClean="0"/>
              <a:t>  - являются </a:t>
            </a:r>
            <a:r>
              <a:rPr lang="ru-RU" dirty="0" smtClean="0"/>
              <a:t>ли условия риторической задачи достаточными для ее решения;</a:t>
            </a:r>
          </a:p>
          <a:p>
            <a:pPr>
              <a:buNone/>
            </a:pPr>
            <a:r>
              <a:rPr lang="ru-RU" dirty="0" smtClean="0"/>
              <a:t>  - может </a:t>
            </a:r>
            <a:r>
              <a:rPr lang="ru-RU" dirty="0" smtClean="0"/>
              <a:t>ли быть несколько правильных решений этой задачи;</a:t>
            </a:r>
          </a:p>
          <a:p>
            <a:pPr>
              <a:buNone/>
            </a:pPr>
            <a:r>
              <a:rPr lang="ru-RU" dirty="0" smtClean="0"/>
              <a:t>  - какие </a:t>
            </a:r>
            <a:r>
              <a:rPr lang="ru-RU" dirty="0" smtClean="0"/>
              <a:t>вопросы ты бы задал говорящему, чтобы прояснить его коммуникативные намерения.</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ru-RU" b="1" dirty="0" smtClean="0"/>
              <a:t>Риторические задачи</a:t>
            </a:r>
            <a:endParaRPr lang="ru-RU" dirty="0"/>
          </a:p>
        </p:txBody>
      </p:sp>
      <p:sp>
        <p:nvSpPr>
          <p:cNvPr id="3" name="Содержимое 2"/>
          <p:cNvSpPr>
            <a:spLocks noGrp="1"/>
          </p:cNvSpPr>
          <p:nvPr>
            <p:ph idx="1"/>
          </p:nvPr>
        </p:nvSpPr>
        <p:spPr>
          <a:xfrm>
            <a:off x="457200" y="1142984"/>
            <a:ext cx="8229600" cy="4983179"/>
          </a:xfrm>
        </p:spPr>
        <p:txBody>
          <a:bodyPr>
            <a:normAutofit fontScale="47500" lnSpcReduction="20000"/>
          </a:bodyPr>
          <a:lstStyle/>
          <a:p>
            <a:r>
              <a:rPr lang="ru-RU" b="1" dirty="0" smtClean="0"/>
              <a:t>Формируют </a:t>
            </a:r>
            <a:r>
              <a:rPr lang="ru-RU" b="1" dirty="0" smtClean="0"/>
              <a:t>группу умений </a:t>
            </a:r>
            <a:r>
              <a:rPr lang="ru-RU" b="1" dirty="0" smtClean="0"/>
              <a:t>У-2.</a:t>
            </a:r>
          </a:p>
          <a:p>
            <a:r>
              <a:rPr lang="ru-RU" b="1" dirty="0" smtClean="0"/>
              <a:t>Эти </a:t>
            </a:r>
            <a:r>
              <a:rPr lang="ru-RU" b="1" dirty="0" smtClean="0"/>
              <a:t>задачи основываются на определении всех значимых компонентов речевой ситуации</a:t>
            </a:r>
            <a:r>
              <a:rPr lang="ru-RU" dirty="0" smtClean="0"/>
              <a:t>:</a:t>
            </a:r>
          </a:p>
          <a:p>
            <a:pPr>
              <a:buNone/>
            </a:pPr>
            <a:r>
              <a:rPr lang="ru-RU" b="1" dirty="0" smtClean="0"/>
              <a:t>  - кто </a:t>
            </a:r>
            <a:r>
              <a:rPr lang="ru-RU" dirty="0" smtClean="0"/>
              <a:t>говорит - пишет (адресант);</a:t>
            </a:r>
          </a:p>
          <a:p>
            <a:pPr>
              <a:buNone/>
            </a:pPr>
            <a:r>
              <a:rPr lang="ru-RU" b="1" dirty="0" smtClean="0"/>
              <a:t>  - почему </a:t>
            </a:r>
            <a:r>
              <a:rPr lang="ru-RU" dirty="0" smtClean="0"/>
              <a:t>(причина, мотив);</a:t>
            </a:r>
          </a:p>
          <a:p>
            <a:pPr>
              <a:buNone/>
            </a:pPr>
            <a:r>
              <a:rPr lang="ru-RU" b="1" dirty="0" smtClean="0"/>
              <a:t>  - для </a:t>
            </a:r>
            <a:r>
              <a:rPr lang="ru-RU" b="1" dirty="0" smtClean="0"/>
              <a:t>чего, зачем </a:t>
            </a:r>
            <a:r>
              <a:rPr lang="ru-RU" dirty="0" smtClean="0"/>
              <a:t>(задача высказывания);</a:t>
            </a:r>
          </a:p>
          <a:p>
            <a:pPr>
              <a:buNone/>
            </a:pPr>
            <a:r>
              <a:rPr lang="ru-RU" b="1" dirty="0" smtClean="0"/>
              <a:t>  - что </a:t>
            </a:r>
            <a:r>
              <a:rPr lang="ru-RU" b="1" dirty="0" smtClean="0"/>
              <a:t>- о чем </a:t>
            </a:r>
            <a:r>
              <a:rPr lang="ru-RU" dirty="0" smtClean="0"/>
              <a:t>(содержание высказывания);</a:t>
            </a:r>
          </a:p>
          <a:p>
            <a:pPr>
              <a:buNone/>
            </a:pPr>
            <a:r>
              <a:rPr lang="ru-RU" b="1" dirty="0" smtClean="0"/>
              <a:t>  - как </a:t>
            </a:r>
            <a:r>
              <a:rPr lang="ru-RU" dirty="0" smtClean="0"/>
              <a:t>(в устной или письменной форме, в каком стиле и жанре и т.д.);</a:t>
            </a:r>
          </a:p>
          <a:p>
            <a:pPr>
              <a:buNone/>
            </a:pPr>
            <a:r>
              <a:rPr lang="ru-RU" b="1" dirty="0" smtClean="0"/>
              <a:t>  - где </a:t>
            </a:r>
            <a:r>
              <a:rPr lang="ru-RU" dirty="0" smtClean="0"/>
              <a:t>(место, где происходит общение, расстояние между общающимися, если это важно);</a:t>
            </a:r>
          </a:p>
          <a:p>
            <a:pPr>
              <a:buNone/>
            </a:pPr>
            <a:r>
              <a:rPr lang="ru-RU" b="1" dirty="0" smtClean="0"/>
              <a:t>  - когда </a:t>
            </a:r>
            <a:r>
              <a:rPr lang="ru-RU" dirty="0" smtClean="0"/>
              <a:t>(время, когда происходит общение, - сейчас, в прошлом; время, отведенное для общения, если это важно</a:t>
            </a:r>
            <a:r>
              <a:rPr lang="ru-RU" dirty="0" smtClean="0"/>
              <a:t>).</a:t>
            </a:r>
          </a:p>
          <a:p>
            <a:endParaRPr lang="ru-RU" dirty="0" smtClean="0"/>
          </a:p>
          <a:p>
            <a:r>
              <a:rPr lang="ru-RU" dirty="0" smtClean="0"/>
              <a:t>Ученикам предлагается войти в описанные обстоятельства (в том числе и в речевую роль) и создать высказывание, учитывающее заданные компоненты.</a:t>
            </a:r>
          </a:p>
          <a:p>
            <a:r>
              <a:rPr lang="ru-RU" dirty="0" smtClean="0"/>
              <a:t>В риторических задачах обычно описываются близкие школьникам жизненные ситуации, но нередко предлагаются речевые роли более далекие - роль отца (матери), учителя, директора школы, журналиста, телеведущего, президента и т.д. В риторических задачах иногда действуют литературные персонажи. От их имени ученики приветствуют и благодарят, извиняются и просят и т.п.</a:t>
            </a:r>
          </a:p>
          <a:p>
            <a:r>
              <a:rPr lang="ru-RU" dirty="0" smtClean="0"/>
              <a:t>Таким образом, риторические задачи, которые практиковались еще в риторских школах Древней Греции, учат гибкому, уместному речевому поведению, вырабатывают умение учитывать различные обстоятельства общения, что чрезвычайно важно для того, чтобы оно было эффективным.</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Autofit/>
          </a:bodyPr>
          <a:lstStyle/>
          <a:p>
            <a:r>
              <a:rPr lang="ru-RU" sz="2800" b="1" dirty="0" smtClean="0"/>
              <a:t>Риторические </a:t>
            </a:r>
            <a:r>
              <a:rPr lang="ru-RU" sz="2800" b="1" dirty="0" smtClean="0"/>
              <a:t>игры</a:t>
            </a:r>
            <a:endParaRPr lang="ru-RU" sz="2800" dirty="0"/>
          </a:p>
        </p:txBody>
      </p:sp>
      <p:sp>
        <p:nvSpPr>
          <p:cNvPr id="3" name="Содержимое 2"/>
          <p:cNvSpPr>
            <a:spLocks noGrp="1"/>
          </p:cNvSpPr>
          <p:nvPr>
            <p:ph idx="1"/>
          </p:nvPr>
        </p:nvSpPr>
        <p:spPr>
          <a:xfrm>
            <a:off x="457200" y="1142984"/>
            <a:ext cx="8229600" cy="4983179"/>
          </a:xfrm>
        </p:spPr>
        <p:txBody>
          <a:bodyPr>
            <a:normAutofit fontScale="92500" lnSpcReduction="10000"/>
          </a:bodyPr>
          <a:lstStyle/>
          <a:p>
            <a:r>
              <a:rPr lang="ru-RU" dirty="0" smtClean="0"/>
              <a:t>Они содержат </a:t>
            </a:r>
            <a:r>
              <a:rPr lang="ru-RU" dirty="0" smtClean="0"/>
              <a:t>соревновательный элемент и предполагают определение победителя: кто (какая команда) веселее, смешнее и т.д. расскажет, быстрее произнесет скороговорку, сочинит и произнесет более задушевное, теплое похвальное слово и т.д. В отличие от словесных речевых игр, риторические игры строятся на материале программы по риторике и служат решению задач этого предмета.</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571504"/>
          </a:xfrm>
        </p:spPr>
        <p:txBody>
          <a:bodyPr>
            <a:normAutofit fontScale="90000"/>
          </a:bodyPr>
          <a:lstStyle/>
          <a:p>
            <a:r>
              <a:rPr lang="ru-RU" b="1" dirty="0" smtClean="0"/>
              <a:t/>
            </a:r>
            <a:br>
              <a:rPr lang="ru-RU" b="1" dirty="0" smtClean="0"/>
            </a:br>
            <a:r>
              <a:rPr lang="ru-RU" sz="2200" b="1" dirty="0" smtClean="0"/>
              <a:t>Содержание курса « </a:t>
            </a:r>
            <a:r>
              <a:rPr lang="ru-RU" sz="2000" b="1" dirty="0" smtClean="0"/>
              <a:t>Школьная </a:t>
            </a:r>
            <a:r>
              <a:rPr lang="ru-RU" sz="2000" b="1" dirty="0" smtClean="0"/>
              <a:t>риторика 5-6-й </a:t>
            </a:r>
            <a:r>
              <a:rPr lang="ru-RU" sz="2000" b="1" dirty="0" smtClean="0"/>
              <a:t>классы»</a:t>
            </a:r>
            <a:r>
              <a:rPr lang="ru-RU" dirty="0" smtClean="0"/>
              <a:t/>
            </a:r>
            <a:br>
              <a:rPr lang="ru-RU" dirty="0" smtClean="0"/>
            </a:br>
            <a:endParaRPr lang="ru-RU" dirty="0"/>
          </a:p>
        </p:txBody>
      </p:sp>
      <p:sp>
        <p:nvSpPr>
          <p:cNvPr id="3" name="Содержимое 2"/>
          <p:cNvSpPr>
            <a:spLocks noGrp="1"/>
          </p:cNvSpPr>
          <p:nvPr>
            <p:ph idx="1"/>
          </p:nvPr>
        </p:nvSpPr>
        <p:spPr>
          <a:xfrm>
            <a:off x="457200" y="714356"/>
            <a:ext cx="8229600" cy="5929354"/>
          </a:xfrm>
        </p:spPr>
        <p:txBody>
          <a:bodyPr>
            <a:normAutofit fontScale="25000" lnSpcReduction="20000"/>
          </a:bodyPr>
          <a:lstStyle/>
          <a:p>
            <a:r>
              <a:rPr lang="ru-RU" sz="1200" b="1" dirty="0" smtClean="0"/>
              <a:t>Содержание</a:t>
            </a:r>
            <a:endParaRPr lang="ru-RU" sz="1200" dirty="0" smtClean="0"/>
          </a:p>
          <a:p>
            <a:r>
              <a:rPr lang="ru-RU" sz="1200" b="1" dirty="0" smtClean="0"/>
              <a:t>е</a:t>
            </a:r>
            <a:endParaRPr lang="ru-RU" sz="1200" dirty="0" smtClean="0"/>
          </a:p>
          <a:p>
            <a:r>
              <a:rPr lang="ru-RU" sz="4800" b="1" dirty="0" smtClean="0"/>
              <a:t>Общение - ч</a:t>
            </a:r>
            <a:r>
              <a:rPr lang="ru-RU" sz="4800" dirty="0" smtClean="0"/>
              <a:t>то </a:t>
            </a:r>
            <a:r>
              <a:rPr lang="ru-RU" sz="4800" dirty="0" smtClean="0"/>
              <a:t>значит </a:t>
            </a:r>
            <a:r>
              <a:rPr lang="ru-RU" sz="4800" dirty="0" err="1" smtClean="0"/>
              <a:t>общаться.Собеседники</a:t>
            </a:r>
            <a:r>
              <a:rPr lang="ru-RU" sz="4800" dirty="0" smtClean="0"/>
              <a:t>, партнеры, </a:t>
            </a:r>
            <a:r>
              <a:rPr lang="ru-RU" sz="4800" dirty="0" err="1" smtClean="0"/>
              <a:t>коммуниканты</a:t>
            </a:r>
            <a:r>
              <a:rPr lang="ru-RU" sz="4800" dirty="0" smtClean="0"/>
              <a:t>. Коммуникативная </a:t>
            </a:r>
            <a:r>
              <a:rPr lang="ru-RU" sz="4800" dirty="0" err="1" smtClean="0"/>
              <a:t>задача.Адресат</a:t>
            </a:r>
            <a:r>
              <a:rPr lang="ru-RU" sz="4800" dirty="0" smtClean="0"/>
              <a:t> </a:t>
            </a:r>
            <a:r>
              <a:rPr lang="ru-RU" sz="4800" dirty="0" smtClean="0"/>
              <a:t>- кто он?</a:t>
            </a:r>
          </a:p>
          <a:p>
            <a:pPr>
              <a:buNone/>
            </a:pPr>
            <a:r>
              <a:rPr lang="ru-RU" sz="4800" dirty="0" smtClean="0"/>
              <a:t>          Содержание речи. Слово </a:t>
            </a:r>
            <a:r>
              <a:rPr lang="ru-RU" sz="4800" dirty="0" smtClean="0"/>
              <a:t>ритора меняет ход истории.</a:t>
            </a:r>
          </a:p>
          <a:p>
            <a:pPr>
              <a:buNone/>
            </a:pPr>
            <a:r>
              <a:rPr lang="ru-RU" sz="4800" b="1" dirty="0" smtClean="0"/>
              <a:t>         Виды общения : м</a:t>
            </a:r>
            <a:r>
              <a:rPr lang="ru-RU" sz="4800" dirty="0" smtClean="0"/>
              <a:t>ежличностное</a:t>
            </a:r>
            <a:r>
              <a:rPr lang="ru-RU" sz="4800" dirty="0" smtClean="0"/>
              <a:t>, групповое, массовое общение. Словесное и несловесное общение.</a:t>
            </a:r>
          </a:p>
          <a:p>
            <a:pPr>
              <a:buNone/>
            </a:pPr>
            <a:r>
              <a:rPr lang="ru-RU" sz="4800" dirty="0" smtClean="0"/>
              <a:t>          Официальное </a:t>
            </a:r>
            <a:r>
              <a:rPr lang="ru-RU" sz="4800" dirty="0" smtClean="0"/>
              <a:t>- неофициальное </a:t>
            </a:r>
            <a:r>
              <a:rPr lang="ru-RU" sz="4800" dirty="0" smtClean="0"/>
              <a:t>общение .Классное </a:t>
            </a:r>
            <a:r>
              <a:rPr lang="ru-RU" sz="4800" dirty="0" smtClean="0"/>
              <a:t>собрание.</a:t>
            </a:r>
          </a:p>
          <a:p>
            <a:r>
              <a:rPr lang="ru-RU" sz="4800" b="1" dirty="0" smtClean="0"/>
              <a:t>Несловесное </a:t>
            </a:r>
            <a:r>
              <a:rPr lang="ru-RU" sz="4800" b="1" dirty="0" smtClean="0"/>
              <a:t>общение: </a:t>
            </a:r>
            <a:r>
              <a:rPr lang="ru-RU" sz="4800" dirty="0" smtClean="0"/>
              <a:t>Твой </a:t>
            </a:r>
            <a:r>
              <a:rPr lang="ru-RU" sz="4800" dirty="0" smtClean="0"/>
              <a:t>голос. Мимика, </a:t>
            </a:r>
            <a:r>
              <a:rPr lang="ru-RU" sz="4800" dirty="0" smtClean="0"/>
              <a:t>жесты. Великая </a:t>
            </a:r>
            <a:r>
              <a:rPr lang="ru-RU" sz="4800" dirty="0" smtClean="0"/>
              <a:t>сила </a:t>
            </a:r>
            <a:r>
              <a:rPr lang="ru-RU" sz="4800" dirty="0" smtClean="0"/>
              <a:t>голоса. Учим </a:t>
            </a:r>
            <a:r>
              <a:rPr lang="ru-RU" sz="4800" dirty="0" smtClean="0"/>
              <a:t>голос «летать».</a:t>
            </a:r>
          </a:p>
          <a:p>
            <a:pPr>
              <a:buNone/>
            </a:pPr>
            <a:r>
              <a:rPr lang="ru-RU" sz="4800" dirty="0" smtClean="0"/>
              <a:t>          Жесты </a:t>
            </a:r>
            <a:r>
              <a:rPr lang="ru-RU" sz="4800" dirty="0" smtClean="0"/>
              <a:t>помогают общаться. Уместные и неуместные жесты.</a:t>
            </a:r>
          </a:p>
          <a:p>
            <a:r>
              <a:rPr lang="ru-RU" sz="4800" b="1" dirty="0" smtClean="0"/>
              <a:t>Учимся </a:t>
            </a:r>
            <a:r>
              <a:rPr lang="ru-RU" sz="4800" b="1" dirty="0" smtClean="0"/>
              <a:t>слушать: </a:t>
            </a:r>
            <a:r>
              <a:rPr lang="ru-RU" sz="4800" dirty="0" smtClean="0"/>
              <a:t>Слышать </a:t>
            </a:r>
            <a:r>
              <a:rPr lang="ru-RU" sz="4800" dirty="0" smtClean="0"/>
              <a:t>- слушать - понимать. Кто и как </a:t>
            </a:r>
            <a:r>
              <a:rPr lang="ru-RU" sz="4800" dirty="0" smtClean="0"/>
              <a:t>слушает. Два </a:t>
            </a:r>
            <a:r>
              <a:rPr lang="ru-RU" sz="4800" dirty="0" smtClean="0"/>
              <a:t>основных правила слушания.</a:t>
            </a:r>
          </a:p>
          <a:p>
            <a:pPr>
              <a:buNone/>
            </a:pPr>
            <a:r>
              <a:rPr lang="ru-RU" sz="4800" dirty="0" smtClean="0"/>
              <a:t>          Слушание </a:t>
            </a:r>
            <a:r>
              <a:rPr lang="ru-RU" sz="4800" dirty="0" smtClean="0"/>
              <a:t>бывает разным. Установка на восприятие. Способы и приемы слушания.</a:t>
            </a:r>
          </a:p>
          <a:p>
            <a:r>
              <a:rPr lang="ru-RU" sz="4800" b="1" dirty="0" smtClean="0"/>
              <a:t>Побеседуем: </a:t>
            </a:r>
            <a:r>
              <a:rPr lang="ru-RU" sz="4800" dirty="0" smtClean="0"/>
              <a:t>Беседа</a:t>
            </a:r>
            <a:r>
              <a:rPr lang="ru-RU" sz="4800" dirty="0" smtClean="0"/>
              <a:t>, ее особенности. Дружеская беседа.</a:t>
            </a:r>
          </a:p>
          <a:p>
            <a:r>
              <a:rPr lang="ru-RU" sz="4800" b="1" dirty="0" smtClean="0"/>
              <a:t>Учимся </a:t>
            </a:r>
            <a:r>
              <a:rPr lang="ru-RU" sz="4800" b="1" dirty="0" smtClean="0"/>
              <a:t>отвечать: </a:t>
            </a:r>
            <a:r>
              <a:rPr lang="ru-RU" sz="4800" dirty="0" smtClean="0"/>
              <a:t>Разные </a:t>
            </a:r>
            <a:r>
              <a:rPr lang="ru-RU" sz="4800" dirty="0" err="1" smtClean="0"/>
              <a:t>ответы.Как</a:t>
            </a:r>
            <a:r>
              <a:rPr lang="ru-RU" sz="4800" dirty="0" smtClean="0"/>
              <a:t> </a:t>
            </a:r>
            <a:r>
              <a:rPr lang="ru-RU" sz="4800" dirty="0" smtClean="0"/>
              <a:t>важно начать. Развернутый ответ. Основная часть. Конец - делу венец.</a:t>
            </a:r>
          </a:p>
          <a:p>
            <a:r>
              <a:rPr lang="ru-RU" sz="4800" b="1" dirty="0" smtClean="0"/>
              <a:t>Учимся читать</a:t>
            </a:r>
            <a:endParaRPr lang="ru-RU" sz="4800" dirty="0" smtClean="0"/>
          </a:p>
          <a:p>
            <a:pPr>
              <a:buNone/>
            </a:pPr>
            <a:r>
              <a:rPr lang="ru-RU" sz="4800" dirty="0" smtClean="0"/>
              <a:t>         Чтение </a:t>
            </a:r>
            <a:r>
              <a:rPr lang="ru-RU" sz="4800" dirty="0" smtClean="0"/>
              <a:t>- вот лучшее учение. Умеем ли мы читать</a:t>
            </a:r>
            <a:r>
              <a:rPr lang="ru-RU" sz="4800" dirty="0" smtClean="0"/>
              <a:t>? «</a:t>
            </a:r>
            <a:r>
              <a:rPr lang="ru-RU" sz="4800" dirty="0" smtClean="0"/>
              <a:t>Чтоб вершки не хватать</a:t>
            </a:r>
            <a:r>
              <a:rPr lang="ru-RU" sz="4800" dirty="0" smtClean="0"/>
              <a:t>».Учимся </a:t>
            </a:r>
            <a:r>
              <a:rPr lang="ru-RU" sz="4800" dirty="0" smtClean="0"/>
              <a:t>читать учебный текст. Ознакомительное чтение.</a:t>
            </a:r>
          </a:p>
          <a:p>
            <a:r>
              <a:rPr lang="ru-RU" sz="4800" b="1" dirty="0" smtClean="0"/>
              <a:t>Речь правильная и </a:t>
            </a:r>
            <a:r>
              <a:rPr lang="ru-RU" sz="4800" b="1" dirty="0" smtClean="0"/>
              <a:t>хорошая: </a:t>
            </a:r>
            <a:r>
              <a:rPr lang="ru-RU" sz="4800" dirty="0" smtClean="0"/>
              <a:t>Речь </a:t>
            </a:r>
            <a:r>
              <a:rPr lang="ru-RU" sz="4800" dirty="0" smtClean="0"/>
              <a:t>без </a:t>
            </a:r>
            <a:r>
              <a:rPr lang="ru-RU" sz="4800" dirty="0" err="1" smtClean="0"/>
              <a:t>ошибок.Чья</a:t>
            </a:r>
            <a:r>
              <a:rPr lang="ru-RU" sz="4800" dirty="0" smtClean="0"/>
              <a:t> </a:t>
            </a:r>
            <a:r>
              <a:rPr lang="ru-RU" sz="4800" dirty="0" smtClean="0"/>
              <a:t>речь богаче? Говори - пиши точно</a:t>
            </a:r>
            <a:r>
              <a:rPr lang="ru-RU" sz="4800" dirty="0" smtClean="0"/>
              <a:t>. Клише</a:t>
            </a:r>
            <a:r>
              <a:rPr lang="ru-RU" sz="4800" dirty="0" smtClean="0"/>
              <a:t>, штампы. Находки.</a:t>
            </a:r>
          </a:p>
          <a:p>
            <a:r>
              <a:rPr lang="ru-RU" sz="4800" b="1" dirty="0" smtClean="0"/>
              <a:t>Учимся </a:t>
            </a:r>
            <a:r>
              <a:rPr lang="ru-RU" sz="4800" b="1" dirty="0" smtClean="0"/>
              <a:t>редактировать: </a:t>
            </a:r>
            <a:r>
              <a:rPr lang="ru-RU" sz="4800" dirty="0" smtClean="0"/>
              <a:t>Зачеркни ненужное. Замени </a:t>
            </a:r>
            <a:r>
              <a:rPr lang="ru-RU" sz="4800" dirty="0" smtClean="0"/>
              <a:t>- надпиши нужное. Включи недостающее (дополни).</a:t>
            </a:r>
          </a:p>
          <a:p>
            <a:pPr>
              <a:buNone/>
            </a:pPr>
            <a:r>
              <a:rPr lang="ru-RU" sz="4800" dirty="0" smtClean="0"/>
              <a:t>          Редактирование </a:t>
            </a:r>
            <a:r>
              <a:rPr lang="ru-RU" sz="4800" dirty="0" smtClean="0"/>
              <a:t>изучаемых речевых жанров.</a:t>
            </a:r>
          </a:p>
          <a:p>
            <a:r>
              <a:rPr lang="ru-RU" sz="4800" b="1" dirty="0" smtClean="0"/>
              <a:t>Будь </a:t>
            </a:r>
            <a:r>
              <a:rPr lang="ru-RU" sz="4800" b="1" dirty="0" smtClean="0"/>
              <a:t>вежлив: </a:t>
            </a:r>
            <a:r>
              <a:rPr lang="ru-RU" sz="4800" dirty="0" smtClean="0"/>
              <a:t>Просить </a:t>
            </a:r>
            <a:r>
              <a:rPr lang="ru-RU" sz="4800" dirty="0" smtClean="0"/>
              <a:t>- умолять - клянчить. Вежливый </a:t>
            </a:r>
            <a:r>
              <a:rPr lang="ru-RU" sz="4800" dirty="0" err="1" smtClean="0"/>
              <a:t>отказ.Что</a:t>
            </a:r>
            <a:r>
              <a:rPr lang="ru-RU" sz="4800" dirty="0" smtClean="0"/>
              <a:t> </a:t>
            </a:r>
            <a:r>
              <a:rPr lang="ru-RU" sz="4800" dirty="0" smtClean="0"/>
              <a:t>такое </a:t>
            </a:r>
            <a:r>
              <a:rPr lang="ru-RU" sz="4800" dirty="0" err="1" smtClean="0"/>
              <a:t>комплимент.Лесть</a:t>
            </a:r>
            <a:r>
              <a:rPr lang="ru-RU" sz="4800" dirty="0" smtClean="0"/>
              <a:t> </a:t>
            </a:r>
            <a:r>
              <a:rPr lang="ru-RU" sz="4800" dirty="0" smtClean="0"/>
              <a:t>— льстивые слова.</a:t>
            </a:r>
          </a:p>
          <a:p>
            <a:pPr>
              <a:buNone/>
            </a:pPr>
            <a:r>
              <a:rPr lang="ru-RU" sz="4800" dirty="0" smtClean="0"/>
              <a:t>          Вежливое </a:t>
            </a:r>
            <a:r>
              <a:rPr lang="ru-RU" sz="4800" dirty="0" smtClean="0"/>
              <a:t>обращение. Похвальное слово.</a:t>
            </a:r>
          </a:p>
          <a:p>
            <a:r>
              <a:rPr lang="ru-RU" sz="4800" b="1" dirty="0" smtClean="0"/>
              <a:t>Тексты и речевые </a:t>
            </a:r>
            <a:r>
              <a:rPr lang="ru-RU" sz="4800" b="1" dirty="0" smtClean="0"/>
              <a:t>жанры: </a:t>
            </a:r>
            <a:r>
              <a:rPr lang="ru-RU" sz="4800" dirty="0" smtClean="0"/>
              <a:t>Тема</a:t>
            </a:r>
            <a:r>
              <a:rPr lang="ru-RU" sz="4800" dirty="0" smtClean="0"/>
              <a:t>, основная мысль, ключевые слова, части </a:t>
            </a:r>
            <a:r>
              <a:rPr lang="ru-RU" sz="4800" dirty="0" err="1" smtClean="0"/>
              <a:t>текста.Что</a:t>
            </a:r>
            <a:r>
              <a:rPr lang="ru-RU" sz="4800" dirty="0" smtClean="0"/>
              <a:t> </a:t>
            </a:r>
            <a:r>
              <a:rPr lang="ru-RU" sz="4800" dirty="0" smtClean="0"/>
              <a:t>значит изобретать речь.</a:t>
            </a:r>
          </a:p>
          <a:p>
            <a:pPr>
              <a:buNone/>
            </a:pPr>
            <a:r>
              <a:rPr lang="ru-RU" sz="4800" dirty="0" smtClean="0"/>
              <a:t>          Топ определение .Разные </a:t>
            </a:r>
            <a:r>
              <a:rPr lang="ru-RU" sz="4800" dirty="0" smtClean="0"/>
              <a:t>речевые жанры. Характеристика речевых жанров.</a:t>
            </a:r>
          </a:p>
          <a:p>
            <a:r>
              <a:rPr lang="ru-RU" sz="4800" b="1" dirty="0" smtClean="0"/>
              <a:t>Вторичные </a:t>
            </a:r>
            <a:r>
              <a:rPr lang="ru-RU" sz="4800" b="1" dirty="0" smtClean="0"/>
              <a:t>тексты: </a:t>
            </a:r>
            <a:r>
              <a:rPr lang="ru-RU" sz="4800" dirty="0" smtClean="0"/>
              <a:t>Понятие </a:t>
            </a:r>
            <a:r>
              <a:rPr lang="ru-RU" sz="4800" dirty="0" smtClean="0"/>
              <a:t>о пересказе. Перескажи подробно. Перескажи </a:t>
            </a:r>
            <a:r>
              <a:rPr lang="ru-RU" sz="4800" dirty="0" err="1" smtClean="0"/>
              <a:t>кратко.Понятие</a:t>
            </a:r>
            <a:r>
              <a:rPr lang="ru-RU" sz="4800" dirty="0" smtClean="0"/>
              <a:t> </a:t>
            </a:r>
            <a:r>
              <a:rPr lang="ru-RU" sz="4800" dirty="0" smtClean="0"/>
              <a:t>об аннотации. Аннотации бывают разными. Предисловие</a:t>
            </a:r>
            <a:r>
              <a:rPr lang="ru-RU" sz="4800" dirty="0" smtClean="0"/>
              <a:t>. Отзыв</a:t>
            </a:r>
            <a:r>
              <a:rPr lang="ru-RU" sz="4800" dirty="0" smtClean="0"/>
              <a:t>.</a:t>
            </a:r>
          </a:p>
          <a:p>
            <a:r>
              <a:rPr lang="ru-RU" sz="4800" b="1" dirty="0" smtClean="0"/>
              <a:t>Объявление: </a:t>
            </a:r>
            <a:r>
              <a:rPr lang="ru-RU" sz="4800" dirty="0" smtClean="0"/>
              <a:t>Что</a:t>
            </a:r>
            <a:r>
              <a:rPr lang="ru-RU" sz="4800" dirty="0" smtClean="0"/>
              <a:t>? Где? </a:t>
            </a:r>
            <a:r>
              <a:rPr lang="ru-RU" sz="4800" dirty="0" err="1" smtClean="0"/>
              <a:t>Когда?Секреты</a:t>
            </a:r>
            <a:r>
              <a:rPr lang="ru-RU" sz="4800" dirty="0" smtClean="0"/>
              <a:t> </a:t>
            </a:r>
            <a:r>
              <a:rPr lang="ru-RU" sz="4800" dirty="0" smtClean="0"/>
              <a:t>устных объявлений. Письменные объявления.</a:t>
            </a:r>
          </a:p>
          <a:p>
            <a:r>
              <a:rPr lang="ru-RU" sz="4800" b="1" dirty="0" smtClean="0"/>
              <a:t>Рассказы: </a:t>
            </a:r>
            <a:r>
              <a:rPr lang="ru-RU" sz="4800" dirty="0" smtClean="0"/>
              <a:t>Что </a:t>
            </a:r>
            <a:r>
              <a:rPr lang="ru-RU" sz="4800" dirty="0" smtClean="0"/>
              <a:t>такое </a:t>
            </a:r>
            <a:r>
              <a:rPr lang="ru-RU" sz="4800" dirty="0" smtClean="0"/>
              <a:t>рассказ .Как </a:t>
            </a:r>
            <a:r>
              <a:rPr lang="ru-RU" sz="4800" dirty="0" smtClean="0"/>
              <a:t>строится рассказ. Невыдуманные </a:t>
            </a:r>
            <a:r>
              <a:rPr lang="ru-RU" sz="4800" dirty="0" err="1" smtClean="0"/>
              <a:t>рассказы.Автор</a:t>
            </a:r>
            <a:r>
              <a:rPr lang="ru-RU" sz="4800" dirty="0" smtClean="0"/>
              <a:t> </a:t>
            </a:r>
            <a:r>
              <a:rPr lang="ru-RU" sz="4800" dirty="0" smtClean="0"/>
              <a:t>- рассказчик - герой рассказа. Услышанный </a:t>
            </a:r>
            <a:r>
              <a:rPr lang="ru-RU" sz="4800" dirty="0" smtClean="0"/>
              <a:t>рассказ .Выдуманные </a:t>
            </a:r>
            <a:r>
              <a:rPr lang="ru-RU" sz="4800" dirty="0" smtClean="0"/>
              <a:t>истории.</a:t>
            </a:r>
          </a:p>
          <a:p>
            <a:r>
              <a:rPr lang="ru-RU" sz="4800" b="1" dirty="0" smtClean="0"/>
              <a:t>Спор:  </a:t>
            </a:r>
            <a:r>
              <a:rPr lang="ru-RU" sz="4800" dirty="0" smtClean="0"/>
              <a:t>Что </a:t>
            </a:r>
            <a:r>
              <a:rPr lang="ru-RU" sz="4800" dirty="0" smtClean="0"/>
              <a:t>такое спор. Правила </a:t>
            </a:r>
            <a:r>
              <a:rPr lang="ru-RU" sz="4800" dirty="0" err="1" smtClean="0"/>
              <a:t>спора.Как</a:t>
            </a:r>
            <a:r>
              <a:rPr lang="ru-RU" sz="4800" dirty="0" smtClean="0"/>
              <a:t> </a:t>
            </a:r>
            <a:r>
              <a:rPr lang="ru-RU" sz="4800" dirty="0" smtClean="0"/>
              <a:t>управлять спором. Если ты - ведущий.</a:t>
            </a:r>
          </a:p>
          <a:p>
            <a:r>
              <a:rPr lang="ru-RU" sz="4800" b="1" dirty="0" smtClean="0"/>
              <a:t>Сказки и притчи</a:t>
            </a:r>
            <a:endParaRPr lang="ru-RU" sz="4800" dirty="0" smtClean="0"/>
          </a:p>
          <a:p>
            <a:pPr>
              <a:buNone/>
            </a:pPr>
            <a:r>
              <a:rPr lang="ru-RU" sz="4800" dirty="0" smtClean="0"/>
              <a:t>          Сказочная </a:t>
            </a:r>
            <a:r>
              <a:rPr lang="ru-RU" sz="4800" dirty="0" smtClean="0"/>
              <a:t>страна, ее особенности. Сказочные действия, герои, язык. Сочини свою </a:t>
            </a:r>
            <a:r>
              <a:rPr lang="ru-RU" sz="4800" dirty="0" smtClean="0"/>
              <a:t>сказку. Понятие </a:t>
            </a:r>
            <a:r>
              <a:rPr lang="ru-RU" sz="4800" dirty="0" smtClean="0"/>
              <a:t>о притче.</a:t>
            </a:r>
          </a:p>
          <a:p>
            <a:pPr>
              <a:buNone/>
            </a:pPr>
            <a:r>
              <a:rPr lang="ru-RU" sz="4800" dirty="0" smtClean="0"/>
              <a:t>          Уместность </a:t>
            </a:r>
            <a:r>
              <a:rPr lang="ru-RU" sz="4800" dirty="0" smtClean="0"/>
              <a:t>ее использования.</a:t>
            </a:r>
          </a:p>
          <a:p>
            <a:r>
              <a:rPr lang="ru-RU" sz="4800" b="1" dirty="0" smtClean="0"/>
              <a:t>Личное </a:t>
            </a:r>
            <a:r>
              <a:rPr lang="ru-RU" sz="4800" b="1" dirty="0" smtClean="0"/>
              <a:t>письмо :</a:t>
            </a:r>
            <a:r>
              <a:rPr lang="ru-RU" sz="4800" dirty="0" smtClean="0"/>
              <a:t>Особенности </a:t>
            </a:r>
            <a:r>
              <a:rPr lang="ru-RU" sz="4800" dirty="0" smtClean="0"/>
              <a:t>писем. Письмо - поздравление. Письмо - просьба и т.д.</a:t>
            </a:r>
          </a:p>
          <a:p>
            <a:r>
              <a:rPr lang="ru-RU" sz="4800" b="1" dirty="0" smtClean="0"/>
              <a:t>Интервью: </a:t>
            </a:r>
            <a:r>
              <a:rPr lang="ru-RU" sz="4800" dirty="0" smtClean="0"/>
              <a:t>Особенности интервью. Как </a:t>
            </a:r>
            <a:r>
              <a:rPr lang="ru-RU" sz="4800" dirty="0" smtClean="0"/>
              <a:t>подготовиться к интервью.</a:t>
            </a:r>
          </a:p>
          <a:p>
            <a:pPr>
              <a:buNone/>
            </a:pPr>
            <a:r>
              <a:rPr lang="ru-RU" sz="4800" dirty="0" smtClean="0"/>
              <a:t/>
            </a:r>
            <a:br>
              <a:rPr lang="ru-RU" sz="4800" dirty="0" smtClean="0"/>
            </a:br>
            <a:endParaRPr lang="ru-RU" sz="4800" dirty="0" smtClean="0"/>
          </a:p>
          <a:p>
            <a:endParaRPr lang="ru-RU" sz="4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857256"/>
          </a:xfrm>
        </p:spPr>
        <p:txBody>
          <a:bodyPr>
            <a:normAutofit/>
          </a:bodyPr>
          <a:lstStyle/>
          <a:p>
            <a:r>
              <a:rPr lang="ru-RU" sz="2400" b="1" dirty="0" smtClean="0"/>
              <a:t>Формат проведения занятий</a:t>
            </a:r>
            <a:endParaRPr lang="ru-RU" sz="2400" b="1" dirty="0"/>
          </a:p>
        </p:txBody>
      </p:sp>
      <p:sp>
        <p:nvSpPr>
          <p:cNvPr id="3" name="Содержимое 2"/>
          <p:cNvSpPr>
            <a:spLocks noGrp="1"/>
          </p:cNvSpPr>
          <p:nvPr>
            <p:ph idx="1"/>
          </p:nvPr>
        </p:nvSpPr>
        <p:spPr>
          <a:xfrm>
            <a:off x="457200" y="1214422"/>
            <a:ext cx="8229600" cy="4911741"/>
          </a:xfrm>
        </p:spPr>
        <p:txBody>
          <a:bodyPr>
            <a:normAutofit/>
          </a:bodyPr>
          <a:lstStyle/>
          <a:p>
            <a:r>
              <a:rPr lang="ru-RU" sz="1800" b="1" dirty="0" smtClean="0"/>
              <a:t>Теоретический минимум – опорные схемы</a:t>
            </a:r>
          </a:p>
          <a:p>
            <a:pPr>
              <a:buNone/>
            </a:pPr>
            <a:endParaRPr lang="ru-RU" sz="1800" b="1" dirty="0" smtClean="0"/>
          </a:p>
          <a:p>
            <a:r>
              <a:rPr lang="ru-RU" sz="1800" b="1" dirty="0" smtClean="0"/>
              <a:t>Практикум ( каждый шаг алгоритмизирован)   - инструментарием становятся коммуникативные техники  </a:t>
            </a:r>
            <a:r>
              <a:rPr lang="en-US" sz="1800" b="1" dirty="0" smtClean="0">
                <a:solidFill>
                  <a:srgbClr val="C00000"/>
                </a:solidFill>
              </a:rPr>
              <a:t>Rally Robin</a:t>
            </a:r>
            <a:r>
              <a:rPr lang="ru-RU" sz="1800" b="1" dirty="0" smtClean="0">
                <a:solidFill>
                  <a:srgbClr val="C00000"/>
                </a:solidFill>
              </a:rPr>
              <a:t>,</a:t>
            </a:r>
            <a:r>
              <a:rPr lang="en-US" sz="1800" b="1" dirty="0" smtClean="0">
                <a:solidFill>
                  <a:srgbClr val="C00000"/>
                </a:solidFill>
              </a:rPr>
              <a:t>  Round Robin</a:t>
            </a:r>
            <a:r>
              <a:rPr lang="ru-RU" sz="1800" b="1" dirty="0" smtClean="0">
                <a:solidFill>
                  <a:srgbClr val="C00000"/>
                </a:solidFill>
              </a:rPr>
              <a:t>, </a:t>
            </a:r>
            <a:r>
              <a:rPr lang="en-US" sz="1800" b="1" dirty="0" smtClean="0">
                <a:solidFill>
                  <a:srgbClr val="C00000"/>
                </a:solidFill>
              </a:rPr>
              <a:t>Think Write Round</a:t>
            </a:r>
            <a:r>
              <a:rPr lang="ru-RU" sz="1800" b="1" dirty="0" smtClean="0">
                <a:solidFill>
                  <a:srgbClr val="C00000"/>
                </a:solidFill>
              </a:rPr>
              <a:t> </a:t>
            </a:r>
            <a:r>
              <a:rPr lang="en-US" sz="1800" b="1" dirty="0" smtClean="0">
                <a:solidFill>
                  <a:srgbClr val="C00000"/>
                </a:solidFill>
              </a:rPr>
              <a:t>Robin</a:t>
            </a:r>
            <a:r>
              <a:rPr lang="ru-RU" sz="1800" b="1" dirty="0" smtClean="0">
                <a:solidFill>
                  <a:srgbClr val="C00000"/>
                </a:solidFill>
              </a:rPr>
              <a:t>,</a:t>
            </a:r>
            <a:r>
              <a:rPr lang="en-US" sz="1800" b="1" dirty="0" smtClean="0">
                <a:solidFill>
                  <a:srgbClr val="C00000"/>
                </a:solidFill>
              </a:rPr>
              <a:t>Timed – Pair – Share</a:t>
            </a:r>
            <a:r>
              <a:rPr lang="ru-RU" sz="1800" b="1" dirty="0" smtClean="0">
                <a:solidFill>
                  <a:srgbClr val="C00000"/>
                </a:solidFill>
              </a:rPr>
              <a:t>, </a:t>
            </a:r>
            <a:r>
              <a:rPr lang="en-US" sz="1800" b="1" dirty="0" smtClean="0">
                <a:solidFill>
                  <a:srgbClr val="C00000"/>
                </a:solidFill>
              </a:rPr>
              <a:t>A/R Guide</a:t>
            </a:r>
            <a:r>
              <a:rPr lang="ru-RU" sz="1800" b="1" dirty="0" smtClean="0">
                <a:solidFill>
                  <a:srgbClr val="C00000"/>
                </a:solidFill>
              </a:rPr>
              <a:t>,</a:t>
            </a:r>
            <a:r>
              <a:rPr lang="en-US" sz="1800" b="1" dirty="0" smtClean="0">
                <a:solidFill>
                  <a:srgbClr val="C00000"/>
                </a:solidFill>
              </a:rPr>
              <a:t> Corners</a:t>
            </a:r>
            <a:endParaRPr lang="ru-RU" sz="1800" b="1" dirty="0" smtClean="0">
              <a:solidFill>
                <a:srgbClr val="C00000"/>
              </a:solidFill>
            </a:endParaRPr>
          </a:p>
          <a:p>
            <a:pPr>
              <a:buNone/>
            </a:pPr>
            <a:endParaRPr lang="ru-RU" sz="1800" b="1" dirty="0" smtClean="0"/>
          </a:p>
          <a:p>
            <a:r>
              <a:rPr lang="ru-RU" sz="1800" b="1" dirty="0" smtClean="0"/>
              <a:t>Тренинг</a:t>
            </a:r>
            <a:r>
              <a:rPr lang="en-US" sz="1800" b="1" dirty="0" smtClean="0"/>
              <a:t> – </a:t>
            </a:r>
            <a:r>
              <a:rPr lang="ru-RU" sz="1800" b="1" dirty="0" smtClean="0"/>
              <a:t>инструментарием являются техники</a:t>
            </a:r>
            <a:r>
              <a:rPr lang="en-US" sz="1800" b="1" dirty="0" smtClean="0"/>
              <a:t> </a:t>
            </a:r>
            <a:r>
              <a:rPr lang="en-US" sz="1800" b="1" dirty="0" smtClean="0">
                <a:solidFill>
                  <a:srgbClr val="C00000"/>
                </a:solidFill>
              </a:rPr>
              <a:t>Rally Robin</a:t>
            </a:r>
            <a:r>
              <a:rPr lang="ru-RU" sz="1800" b="1" dirty="0" smtClean="0">
                <a:solidFill>
                  <a:srgbClr val="C00000"/>
                </a:solidFill>
              </a:rPr>
              <a:t>,</a:t>
            </a:r>
            <a:r>
              <a:rPr lang="en-US" sz="1800" b="1" dirty="0" smtClean="0">
                <a:solidFill>
                  <a:srgbClr val="C00000"/>
                </a:solidFill>
              </a:rPr>
              <a:t>  Round </a:t>
            </a:r>
            <a:r>
              <a:rPr lang="en-US" sz="1800" b="1" dirty="0" smtClean="0">
                <a:solidFill>
                  <a:srgbClr val="C00000"/>
                </a:solidFill>
              </a:rPr>
              <a:t>Robin</a:t>
            </a:r>
            <a:r>
              <a:rPr lang="ru-RU" sz="1800" b="1" dirty="0" smtClean="0">
                <a:solidFill>
                  <a:srgbClr val="C00000"/>
                </a:solidFill>
              </a:rPr>
              <a:t>, </a:t>
            </a:r>
            <a:r>
              <a:rPr lang="en-US" sz="1800" b="1" dirty="0" smtClean="0">
                <a:solidFill>
                  <a:srgbClr val="C00000"/>
                </a:solidFill>
              </a:rPr>
              <a:t>RAFT</a:t>
            </a:r>
            <a:endParaRPr lang="ru-RU" sz="1800" b="1"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357298"/>
          </a:xfrm>
        </p:spPr>
        <p:txBody>
          <a:bodyPr>
            <a:normAutofit fontScale="90000"/>
          </a:bodyPr>
          <a:lstStyle/>
          <a:p>
            <a:r>
              <a:rPr lang="ru-RU" sz="3100" b="1" dirty="0" smtClean="0"/>
              <a:t>Характеристика контрольно-измерительных материалов</a:t>
            </a:r>
            <a:r>
              <a:rPr lang="ru-RU" dirty="0" smtClean="0"/>
              <a:t/>
            </a:r>
            <a:br>
              <a:rPr lang="ru-RU" dirty="0" smtClean="0"/>
            </a:br>
            <a:endParaRPr lang="ru-RU" dirty="0"/>
          </a:p>
        </p:txBody>
      </p:sp>
      <p:sp>
        <p:nvSpPr>
          <p:cNvPr id="3" name="Содержимое 2"/>
          <p:cNvSpPr>
            <a:spLocks noGrp="1"/>
          </p:cNvSpPr>
          <p:nvPr>
            <p:ph idx="1"/>
          </p:nvPr>
        </p:nvSpPr>
        <p:spPr>
          <a:xfrm>
            <a:off x="457200" y="928670"/>
            <a:ext cx="8229600" cy="5197493"/>
          </a:xfrm>
        </p:spPr>
        <p:txBody>
          <a:bodyPr>
            <a:normAutofit fontScale="25000" lnSpcReduction="20000"/>
          </a:bodyPr>
          <a:lstStyle/>
          <a:p>
            <a:pPr>
              <a:buNone/>
            </a:pPr>
            <a:r>
              <a:rPr lang="ru-RU" dirty="0" smtClean="0"/>
              <a:t/>
            </a:r>
            <a:br>
              <a:rPr lang="ru-RU" dirty="0" smtClean="0"/>
            </a:br>
            <a:r>
              <a:rPr lang="ru-RU" sz="5600" dirty="0" smtClean="0"/>
              <a:t>Контрольно-оценочная </a:t>
            </a:r>
            <a:r>
              <a:rPr lang="ru-RU" sz="5600" dirty="0" smtClean="0"/>
              <a:t>деятельность включает: проверку практических умений (составить план текста, изложить текст по плану, определить тему, идею), творческие работы (сочинения, отзывы, рецензии), курс заканчивается итоговой контрольной работой обобщающего характера. Принцип конструирования заданий соответствует требованиям к уровню подготовки учащихся.</a:t>
            </a:r>
          </a:p>
          <a:p>
            <a:pPr>
              <a:buNone/>
            </a:pPr>
            <a:r>
              <a:rPr lang="ru-RU" dirty="0" smtClean="0"/>
              <a:t/>
            </a:r>
            <a:br>
              <a:rPr lang="ru-RU" dirty="0" smtClean="0"/>
            </a:br>
            <a:r>
              <a:rPr lang="ru-RU" sz="5600" b="1" dirty="0" smtClean="0"/>
              <a:t>Критерии </a:t>
            </a:r>
            <a:r>
              <a:rPr lang="ru-RU" sz="5600" b="1" dirty="0" smtClean="0"/>
              <a:t>оценивания устных ответов учащихся</a:t>
            </a:r>
            <a:endParaRPr lang="ru-RU" sz="5600" dirty="0" smtClean="0"/>
          </a:p>
          <a:p>
            <a:r>
              <a:rPr lang="ru-RU" sz="5600" b="1" dirty="0" smtClean="0"/>
              <a:t>Устный опрос</a:t>
            </a:r>
            <a:r>
              <a:rPr lang="ru-RU" sz="5600" dirty="0" smtClean="0"/>
              <a:t> является одним из основных способов учета знаний учащихся по литературе и русскому языку.</a:t>
            </a:r>
          </a:p>
          <a:p>
            <a:r>
              <a:rPr lang="ru-RU" sz="5600" b="1" dirty="0" smtClean="0"/>
              <a:t>Развернутый ответ ученика должен представлять собой</a:t>
            </a:r>
            <a:r>
              <a:rPr lang="ru-RU" sz="5600" dirty="0" smtClean="0"/>
              <a:t> связное, логически последовательное сообщение на заданную тему, показывать его умение применять определения, правила в конкретных случаях.</a:t>
            </a:r>
          </a:p>
          <a:p>
            <a:r>
              <a:rPr lang="ru-RU" sz="5600" dirty="0" smtClean="0"/>
              <a:t>При оценке ответа ученика надо руководствоваться следующими </a:t>
            </a:r>
            <a:r>
              <a:rPr lang="ru-RU" sz="5600" b="1" dirty="0" smtClean="0"/>
              <a:t>критериями</a:t>
            </a:r>
            <a:r>
              <a:rPr lang="ru-RU" sz="5600" dirty="0" smtClean="0"/>
              <a:t>, учитывать:</a:t>
            </a:r>
          </a:p>
          <a:p>
            <a:r>
              <a:rPr lang="ru-RU" sz="5600" dirty="0" smtClean="0"/>
              <a:t>1) полноту и правильность ответа</a:t>
            </a:r>
            <a:r>
              <a:rPr lang="ru-RU" sz="5600" dirty="0" smtClean="0"/>
              <a:t>;</a:t>
            </a:r>
            <a:r>
              <a:rPr lang="en-US" sz="5600" dirty="0" smtClean="0"/>
              <a:t> </a:t>
            </a:r>
            <a:r>
              <a:rPr lang="ru-RU" sz="5600" dirty="0" smtClean="0"/>
              <a:t>2</a:t>
            </a:r>
            <a:r>
              <a:rPr lang="ru-RU" sz="5600" dirty="0" smtClean="0"/>
              <a:t>) степень осознанности, понимания изученного</a:t>
            </a:r>
            <a:r>
              <a:rPr lang="ru-RU" sz="5600" dirty="0" smtClean="0"/>
              <a:t>;</a:t>
            </a:r>
            <a:r>
              <a:rPr lang="en-US" sz="5600" dirty="0" smtClean="0"/>
              <a:t> </a:t>
            </a:r>
            <a:r>
              <a:rPr lang="ru-RU" sz="5600" dirty="0" smtClean="0"/>
              <a:t>3</a:t>
            </a:r>
            <a:r>
              <a:rPr lang="ru-RU" sz="5600" dirty="0" smtClean="0"/>
              <a:t>) языковое оформление ответа.</a:t>
            </a:r>
          </a:p>
          <a:p>
            <a:r>
              <a:rPr lang="ru-RU" sz="5600" b="1" dirty="0" smtClean="0"/>
              <a:t>Балл</a:t>
            </a:r>
            <a:r>
              <a:rPr lang="en-US" sz="5600" b="1" dirty="0" smtClean="0"/>
              <a:t> - c</a:t>
            </a:r>
            <a:r>
              <a:rPr lang="ru-RU" sz="5600" b="1" dirty="0" err="1" smtClean="0"/>
              <a:t>тепень</a:t>
            </a:r>
            <a:r>
              <a:rPr lang="ru-RU" sz="5600" b="1" dirty="0" smtClean="0"/>
              <a:t> </a:t>
            </a:r>
            <a:r>
              <a:rPr lang="ru-RU" sz="5600" b="1" dirty="0" smtClean="0"/>
              <a:t>выполнения </a:t>
            </a:r>
            <a:r>
              <a:rPr lang="ru-RU" sz="5600" b="1" dirty="0" smtClean="0"/>
              <a:t>учащимся</a:t>
            </a:r>
            <a:r>
              <a:rPr lang="en-US" sz="5600" b="1" dirty="0" smtClean="0"/>
              <a:t> </a:t>
            </a:r>
            <a:r>
              <a:rPr lang="ru-RU" sz="5600" b="1" dirty="0" smtClean="0"/>
              <a:t>общих </a:t>
            </a:r>
            <a:r>
              <a:rPr lang="ru-RU" sz="5600" b="1" dirty="0" smtClean="0"/>
              <a:t>требований к ответу</a:t>
            </a:r>
            <a:endParaRPr lang="ru-RU" sz="5600" dirty="0" smtClean="0"/>
          </a:p>
          <a:p>
            <a:r>
              <a:rPr lang="ru-RU" sz="5600" b="1" dirty="0" smtClean="0"/>
              <a:t>«5»</a:t>
            </a:r>
            <a:endParaRPr lang="ru-RU" sz="5600" dirty="0" smtClean="0"/>
          </a:p>
          <a:p>
            <a:r>
              <a:rPr lang="ru-RU" sz="5600" dirty="0" smtClean="0"/>
              <a:t>1) ученик полно излагает изученный материал, дает правильное определение языковых понятий;</a:t>
            </a:r>
          </a:p>
          <a:p>
            <a:r>
              <a:rPr lang="ru-RU" sz="5600" dirty="0" smtClean="0"/>
              <a:t>2) обнаруживает понимание материала, может обосновать свои суждения, применить знания на практике, привести необходимые примеры не только из учебника, но и самостоятельно составленные;</a:t>
            </a:r>
          </a:p>
          <a:p>
            <a:r>
              <a:rPr lang="ru-RU" sz="5600" dirty="0" smtClean="0"/>
              <a:t>3) излагает материал последовательно и правильно с точки зрения норм литературного языка.</a:t>
            </a:r>
          </a:p>
          <a:p>
            <a:r>
              <a:rPr lang="ru-RU" b="1" dirty="0" smtClean="0"/>
              <a:t>«4»</a:t>
            </a:r>
            <a:endParaRPr lang="ru-RU" dirty="0" smtClean="0"/>
          </a:p>
          <a:p>
            <a:r>
              <a:rPr lang="ru-RU" dirty="0" smtClean="0"/>
              <a:t>ученик дает ответ, удовлетворяющий тем же требованиям, что и для отметки «5», но допускает 1 - 2 ошибки, которые сам же исправляет, и 1 - 2 недочета в последовательности и языковом оформлении излагаемого.</a:t>
            </a:r>
          </a:p>
          <a:p>
            <a:r>
              <a:rPr lang="ru-RU" b="1" dirty="0" smtClean="0"/>
              <a:t>«3»</a:t>
            </a:r>
            <a:endParaRPr lang="ru-RU" dirty="0" smtClean="0"/>
          </a:p>
          <a:p>
            <a:r>
              <a:rPr lang="ru-RU" dirty="0" smtClean="0"/>
              <a:t>ученик обнаруживает знание и понимание основных положений данной темы, но:</a:t>
            </a:r>
          </a:p>
          <a:p>
            <a:r>
              <a:rPr lang="ru-RU" dirty="0" smtClean="0"/>
              <a:t>1) излагает материал неполно и допускает неточности в определении понятий или формулировке правил;</a:t>
            </a:r>
          </a:p>
          <a:p>
            <a:r>
              <a:rPr lang="ru-RU" dirty="0" smtClean="0"/>
              <a:t>2) не умеет достаточно глубоко и доказательно обосновать свои суждения и привести свои примеры;</a:t>
            </a:r>
          </a:p>
          <a:p>
            <a:r>
              <a:rPr lang="ru-RU" dirty="0" smtClean="0"/>
              <a:t>3) излагает материал непоследовательно и допускает ошибки в языковом оформлении излагаемого</a:t>
            </a:r>
          </a:p>
          <a:p>
            <a:r>
              <a:rPr lang="ru-RU" b="1" dirty="0" smtClean="0"/>
              <a:t>«2»</a:t>
            </a:r>
            <a:endParaRPr lang="ru-RU" dirty="0" smtClean="0"/>
          </a:p>
          <a:p>
            <a:r>
              <a:rPr lang="ru-RU" dirty="0" smtClean="0"/>
              <a:t>ученик обнаруживает незнание большей части соответствующего раздела изучаемого материала, допускает ошибки в формулировке определений и правил, искажающие их смысл, беспорядочно и неуверенно излагает материал. Оценка «2» отмечает такие недостатки в подготовке ученика, которые являются серьезным препятствием к успешному овладению последующим материалом.</a:t>
            </a:r>
          </a:p>
          <a:p>
            <a:r>
              <a:rPr lang="ru-RU" dirty="0" smtClean="0"/>
              <a:t>Отметка «1» не ставится.</a:t>
            </a:r>
          </a:p>
          <a:p>
            <a:r>
              <a:rPr lang="ru-RU" dirty="0" smtClean="0"/>
              <a:t>Отметка («5», «4», «3») может ставиться не только за единовременный ответ (когда на проверку подготовки ученика отводится определенное время), но и за рассредоточенный во времени, т.е. за сумму ответов, данных учеником на протяжении урока (выводится поурочный балл), при условии, если в процессе урока не только заслушивались ответы учащегося, но и осуществлялась проверка его умения применять знания на практике.</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0000" lnSpcReduction="20000"/>
          </a:bodyPr>
          <a:lstStyle/>
          <a:p>
            <a:r>
              <a:rPr lang="ru-RU" b="1" dirty="0" smtClean="0"/>
              <a:t>«4»</a:t>
            </a:r>
            <a:endParaRPr lang="ru-RU" dirty="0" smtClean="0"/>
          </a:p>
          <a:p>
            <a:r>
              <a:rPr lang="ru-RU" dirty="0" smtClean="0"/>
              <a:t>ученик дает ответ, удовлетворяющий тем же требованиям, что и для отметки «5», но допускает 1 - 2 ошибки, которые сам же исправляет, и 1 - 2 недочета в последовательности и языковом оформлении излагаемого.</a:t>
            </a:r>
          </a:p>
          <a:p>
            <a:r>
              <a:rPr lang="ru-RU" b="1" dirty="0" smtClean="0"/>
              <a:t>«3»</a:t>
            </a:r>
            <a:endParaRPr lang="ru-RU" dirty="0" smtClean="0"/>
          </a:p>
          <a:p>
            <a:r>
              <a:rPr lang="ru-RU" dirty="0" smtClean="0"/>
              <a:t>ученик обнаруживает знание и понимание основных положений данной темы, но:</a:t>
            </a:r>
          </a:p>
          <a:p>
            <a:r>
              <a:rPr lang="ru-RU" dirty="0" smtClean="0"/>
              <a:t>1) излагает материал неполно и допускает неточности в определении понятий или формулировке правил;</a:t>
            </a:r>
          </a:p>
          <a:p>
            <a:r>
              <a:rPr lang="ru-RU" dirty="0" smtClean="0"/>
              <a:t>2) не умеет достаточно глубоко и доказательно обосновать свои суждения и привести свои примеры;</a:t>
            </a:r>
          </a:p>
          <a:p>
            <a:r>
              <a:rPr lang="ru-RU" dirty="0" smtClean="0"/>
              <a:t>3) излагает материал непоследовательно и допускает ошибки в языковом оформлении излагаемого</a:t>
            </a:r>
          </a:p>
          <a:p>
            <a:r>
              <a:rPr lang="ru-RU" b="1" dirty="0" smtClean="0"/>
              <a:t>«2»</a:t>
            </a:r>
            <a:endParaRPr lang="ru-RU" dirty="0" smtClean="0"/>
          </a:p>
          <a:p>
            <a:r>
              <a:rPr lang="ru-RU" dirty="0" smtClean="0"/>
              <a:t>ученик обнаруживает незнание большей части соответствующего раздела изучаемого материала, допускает ошибки в формулировке определений и правил, искажающие их смысл, беспорядочно и неуверенно излагает материал. Оценка «2» отмечает такие недостатки в подготовке ученика, которые являются серьезным препятствием к успешному овладению последующим материалом.</a:t>
            </a:r>
          </a:p>
          <a:p>
            <a:r>
              <a:rPr lang="ru-RU" dirty="0" smtClean="0"/>
              <a:t>Отметка «1» не ставится.</a:t>
            </a:r>
          </a:p>
          <a:p>
            <a:r>
              <a:rPr lang="ru-RU" dirty="0" smtClean="0"/>
              <a:t>Отметка («5», «4», «3») может ставиться не только за единовременный ответ (когда на проверку подготовки ученика отводится определенное время), но и за рассредоточенный во времени, т.е. за сумму ответов, данных учеником на протяжении урока (выводится поурочный балл), при условии, если в процессе урока не только заслушивались ответы учащегося, но и осуществлялась проверка его умения применять знания </a:t>
            </a:r>
            <a:r>
              <a:rPr lang="ru-RU" dirty="0" smtClean="0"/>
              <a:t>на</a:t>
            </a:r>
            <a:r>
              <a:rPr lang="en-US" dirty="0" smtClean="0"/>
              <a:t> </a:t>
            </a:r>
            <a:r>
              <a:rPr lang="ru-RU" dirty="0" smtClean="0"/>
              <a:t>практике</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idx="1"/>
          </p:nvPr>
        </p:nvPicPr>
        <p:blipFill>
          <a:blip r:embed="rId2"/>
          <a:srcRect/>
          <a:stretch>
            <a:fillRect/>
          </a:stretch>
        </p:blipFill>
        <p:spPr bwMode="auto">
          <a:xfrm>
            <a:off x="428596" y="285728"/>
            <a:ext cx="8286808"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14422"/>
          </a:xfrm>
        </p:spPr>
        <p:txBody>
          <a:bodyPr>
            <a:normAutofit fontScale="90000"/>
          </a:bodyPr>
          <a:lstStyle/>
          <a:p>
            <a:r>
              <a:rPr lang="ru-RU" sz="3600" b="1" dirty="0" smtClean="0"/>
              <a:t/>
            </a:r>
            <a:br>
              <a:rPr lang="ru-RU" sz="3600" b="1" dirty="0" smtClean="0"/>
            </a:br>
            <a:r>
              <a:rPr lang="ru-RU" sz="3600" b="1" dirty="0" smtClean="0"/>
              <a:t>Критерии </a:t>
            </a:r>
            <a:r>
              <a:rPr lang="ru-RU" sz="3600" b="1" dirty="0" smtClean="0"/>
              <a:t>и нормативы оценки языкового оформления</a:t>
            </a:r>
            <a:r>
              <a:rPr lang="ru-RU" dirty="0" smtClean="0"/>
              <a:t/>
            </a:r>
            <a:br>
              <a:rPr lang="ru-RU" dirty="0" smtClean="0"/>
            </a:br>
            <a:endParaRPr lang="ru-RU" dirty="0"/>
          </a:p>
        </p:txBody>
      </p:sp>
      <p:sp>
        <p:nvSpPr>
          <p:cNvPr id="3" name="Содержимое 2"/>
          <p:cNvSpPr>
            <a:spLocks noGrp="1"/>
          </p:cNvSpPr>
          <p:nvPr>
            <p:ph idx="1"/>
          </p:nvPr>
        </p:nvSpPr>
        <p:spPr>
          <a:xfrm>
            <a:off x="457200" y="1071546"/>
            <a:ext cx="8229600" cy="5054617"/>
          </a:xfrm>
        </p:spPr>
        <p:txBody>
          <a:bodyPr>
            <a:normAutofit fontScale="47500" lnSpcReduction="20000"/>
          </a:bodyPr>
          <a:lstStyle/>
          <a:p>
            <a:r>
              <a:rPr lang="ru-RU" dirty="0" smtClean="0"/>
              <a:t>Основными </a:t>
            </a:r>
            <a:r>
              <a:rPr lang="ru-RU" dirty="0" smtClean="0"/>
              <a:t>качествами хорошей речи, которые лежат в основе речевых навыков учащихся, принято считать богатство, точность, выразительность речи, ее правильность, уместность употребления языковых средств, поэтому изложения и сочинения оцениваются с точки зрения следующих критериев:</a:t>
            </a:r>
          </a:p>
          <a:p>
            <a:r>
              <a:rPr lang="ru-RU" dirty="0" smtClean="0"/>
              <a:t>богатство (разнообразие) словаря и грамматического строя речи;</a:t>
            </a:r>
          </a:p>
          <a:p>
            <a:r>
              <a:rPr lang="ru-RU" dirty="0" smtClean="0"/>
              <a:t>стилевое единство и выразительность речи;</a:t>
            </a:r>
          </a:p>
          <a:p>
            <a:r>
              <a:rPr lang="ru-RU" dirty="0" smtClean="0"/>
              <a:t>правильность и уместность употребления языковых средств.</a:t>
            </a:r>
          </a:p>
          <a:p>
            <a:r>
              <a:rPr lang="ru-RU" dirty="0" smtClean="0"/>
              <a:t>Показателями </a:t>
            </a:r>
            <a:r>
              <a:rPr lang="ru-RU" b="1" dirty="0" smtClean="0"/>
              <a:t>богатства речи</a:t>
            </a:r>
            <a:r>
              <a:rPr lang="ru-RU" dirty="0" smtClean="0"/>
              <a:t> являются большой объем активного словаря, развитой грамматический строй, разнообразие грамматических форм и конструкций, использованных в ходе оформления высказывания.</a:t>
            </a:r>
          </a:p>
          <a:p>
            <a:r>
              <a:rPr lang="ru-RU" dirty="0" smtClean="0"/>
              <a:t>Показатель </a:t>
            </a:r>
            <a:r>
              <a:rPr lang="ru-RU" b="1" dirty="0" smtClean="0"/>
              <a:t>точности речи</a:t>
            </a:r>
            <a:r>
              <a:rPr lang="ru-RU" dirty="0" smtClean="0"/>
              <a:t> - умение пользоваться синонимическими средствами языка и речи, выбрать из ряда возможных то языковое средство, которое наиболее уместно в данной речевой ситуации. Точность речи, таким образом, прежде всего, зависит от умения учащихся пользоваться синонимами, от умения правильно использовать возможности лексической сочетаемости слов, от понимания различных смысловых оттенков лексических единиц, от правильности и точности использования некоторых грамматических категорий (например, личных и указательных местоимений).</a:t>
            </a:r>
          </a:p>
          <a:p>
            <a:r>
              <a:rPr lang="ru-RU" b="1" dirty="0" smtClean="0"/>
              <a:t>Выразительность речи</a:t>
            </a:r>
            <a:r>
              <a:rPr lang="ru-RU" dirty="0" smtClean="0"/>
              <a:t> предполагает такой отбор языковых средств, которые соответствуют целям, условиям и содержанию речевого общения. Это значит, что пишущий понимает особенности речевой ситуации, специфику условий речи, придает высказыванию соответствующую стилевую окраску и осознанно отбирает образные, изобразительные средства. Так, в художественном описании, например, уместны оценочные слова, тропы, лексические и морфологические категории, употребляющиеся в переносном значении. Здесь неуместны термины, конструкции и обороты, свойственные научному стилю речи.</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p:cNvPicPr>
            <a:picLocks noGrp="1" noChangeAspect="1" noChangeArrowheads="1"/>
          </p:cNvPicPr>
          <p:nvPr>
            <p:ph idx="1"/>
          </p:nvPr>
        </p:nvPicPr>
        <p:blipFill>
          <a:blip r:embed="rId2"/>
          <a:srcRect/>
          <a:stretch>
            <a:fillRect/>
          </a:stretch>
        </p:blipFill>
        <p:spPr bwMode="auto">
          <a:xfrm>
            <a:off x="357159" y="285728"/>
            <a:ext cx="8286808" cy="584043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p:cNvPicPr>
            <a:picLocks noGrp="1" noChangeAspect="1" noChangeArrowheads="1"/>
          </p:cNvPicPr>
          <p:nvPr>
            <p:ph idx="1"/>
          </p:nvPr>
        </p:nvPicPr>
        <p:blipFill>
          <a:blip r:embed="rId2"/>
          <a:srcRect/>
          <a:stretch>
            <a:fillRect/>
          </a:stretch>
        </p:blipFill>
        <p:spPr bwMode="auto">
          <a:xfrm>
            <a:off x="428596" y="285728"/>
            <a:ext cx="8286808"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p:cNvPicPr>
            <a:picLocks noGrp="1" noChangeAspect="1" noChangeArrowheads="1"/>
          </p:cNvPicPr>
          <p:nvPr>
            <p:ph idx="1"/>
          </p:nvPr>
        </p:nvPicPr>
        <p:blipFill>
          <a:blip r:embed="rId2"/>
          <a:srcRect/>
          <a:stretch>
            <a:fillRect/>
          </a:stretch>
        </p:blipFill>
        <p:spPr bwMode="auto">
          <a:xfrm>
            <a:off x="428596" y="285728"/>
            <a:ext cx="8286807"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146" name="Picture 2"/>
          <p:cNvPicPr>
            <a:picLocks noGrp="1" noChangeAspect="1" noChangeArrowheads="1"/>
          </p:cNvPicPr>
          <p:nvPr>
            <p:ph idx="1"/>
          </p:nvPr>
        </p:nvPicPr>
        <p:blipFill>
          <a:blip r:embed="rId2"/>
          <a:srcRect/>
          <a:stretch>
            <a:fillRect/>
          </a:stretch>
        </p:blipFill>
        <p:spPr bwMode="auto">
          <a:xfrm>
            <a:off x="428596" y="285728"/>
            <a:ext cx="8286807"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7170" name="Picture 2"/>
          <p:cNvPicPr>
            <a:picLocks noGrp="1" noChangeAspect="1" noChangeArrowheads="1"/>
          </p:cNvPicPr>
          <p:nvPr>
            <p:ph idx="1"/>
          </p:nvPr>
        </p:nvPicPr>
        <p:blipFill>
          <a:blip r:embed="rId2"/>
          <a:srcRect/>
          <a:stretch>
            <a:fillRect/>
          </a:stretch>
        </p:blipFill>
        <p:spPr bwMode="auto">
          <a:xfrm>
            <a:off x="500034" y="285728"/>
            <a:ext cx="8215369"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8194" name="Picture 2"/>
          <p:cNvPicPr>
            <a:picLocks noGrp="1" noChangeAspect="1" noChangeArrowheads="1"/>
          </p:cNvPicPr>
          <p:nvPr>
            <p:ph idx="1"/>
          </p:nvPr>
        </p:nvPicPr>
        <p:blipFill>
          <a:blip r:embed="rId2"/>
          <a:srcRect/>
          <a:stretch>
            <a:fillRect/>
          </a:stretch>
        </p:blipFill>
        <p:spPr bwMode="auto">
          <a:xfrm>
            <a:off x="428596" y="285728"/>
            <a:ext cx="8286807"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9218" name="Picture 2"/>
          <p:cNvPicPr>
            <a:picLocks noGrp="1" noChangeAspect="1" noChangeArrowheads="1"/>
          </p:cNvPicPr>
          <p:nvPr>
            <p:ph idx="1"/>
          </p:nvPr>
        </p:nvPicPr>
        <p:blipFill>
          <a:blip r:embed="rId2"/>
          <a:srcRect/>
          <a:stretch>
            <a:fillRect/>
          </a:stretch>
        </p:blipFill>
        <p:spPr bwMode="auto">
          <a:xfrm>
            <a:off x="428597" y="285728"/>
            <a:ext cx="8286808" cy="5840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1249</Words>
  <Application>Microsoft Office PowerPoint</Application>
  <PresentationFormat>Экран (4:3)</PresentationFormat>
  <Paragraphs>116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Риторический анализ</vt:lpstr>
      <vt:lpstr>Риторические задачи</vt:lpstr>
      <vt:lpstr>Риторические игры</vt:lpstr>
      <vt:lpstr> Содержание курса « Школьная риторика 5-6-й классы» </vt:lpstr>
      <vt:lpstr>Формат проведения занятий</vt:lpstr>
      <vt:lpstr>Характеристика контрольно-измерительных материалов </vt:lpstr>
      <vt:lpstr>Слайд 19</vt:lpstr>
      <vt:lpstr> Критерии и нормативы оценки языкового оформления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23</cp:revision>
  <dcterms:created xsi:type="dcterms:W3CDTF">2017-11-17T06:17:08Z</dcterms:created>
  <dcterms:modified xsi:type="dcterms:W3CDTF">2017-11-29T10:02:56Z</dcterms:modified>
</cp:coreProperties>
</file>