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8" r:id="rId2"/>
    <p:sldId id="465" r:id="rId3"/>
    <p:sldId id="466" r:id="rId4"/>
    <p:sldId id="262" r:id="rId5"/>
    <p:sldId id="367" r:id="rId6"/>
    <p:sldId id="368" r:id="rId7"/>
    <p:sldId id="264" r:id="rId8"/>
    <p:sldId id="265" r:id="rId9"/>
    <p:sldId id="369" r:id="rId10"/>
    <p:sldId id="370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374" r:id="rId25"/>
    <p:sldId id="377" r:id="rId26"/>
    <p:sldId id="380" r:id="rId27"/>
    <p:sldId id="383" r:id="rId28"/>
    <p:sldId id="386" r:id="rId29"/>
    <p:sldId id="389" r:id="rId30"/>
    <p:sldId id="284" r:id="rId31"/>
    <p:sldId id="390" r:id="rId32"/>
    <p:sldId id="391" r:id="rId33"/>
    <p:sldId id="392" r:id="rId34"/>
    <p:sldId id="393" r:id="rId35"/>
    <p:sldId id="394" r:id="rId36"/>
    <p:sldId id="395" r:id="rId37"/>
    <p:sldId id="456" r:id="rId38"/>
    <p:sldId id="396" r:id="rId39"/>
    <p:sldId id="397" r:id="rId40"/>
    <p:sldId id="398" r:id="rId41"/>
    <p:sldId id="457" r:id="rId42"/>
    <p:sldId id="400" r:id="rId43"/>
    <p:sldId id="401" r:id="rId44"/>
    <p:sldId id="402" r:id="rId45"/>
    <p:sldId id="403" r:id="rId46"/>
    <p:sldId id="404" r:id="rId47"/>
    <p:sldId id="458" r:id="rId48"/>
    <p:sldId id="405" r:id="rId49"/>
    <p:sldId id="406" r:id="rId50"/>
    <p:sldId id="407" r:id="rId51"/>
    <p:sldId id="408" r:id="rId52"/>
    <p:sldId id="409" r:id="rId53"/>
    <p:sldId id="459" r:id="rId54"/>
    <p:sldId id="410" r:id="rId55"/>
    <p:sldId id="411" r:id="rId56"/>
    <p:sldId id="412" r:id="rId57"/>
    <p:sldId id="413" r:id="rId58"/>
    <p:sldId id="414" r:id="rId59"/>
    <p:sldId id="460" r:id="rId60"/>
    <p:sldId id="417" r:id="rId61"/>
    <p:sldId id="461" r:id="rId62"/>
    <p:sldId id="463" r:id="rId63"/>
    <p:sldId id="464" r:id="rId64"/>
    <p:sldId id="418" r:id="rId65"/>
    <p:sldId id="442" r:id="rId66"/>
    <p:sldId id="341" r:id="rId67"/>
    <p:sldId id="467" r:id="rId68"/>
    <p:sldId id="468" r:id="rId69"/>
    <p:sldId id="344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FFAF"/>
    <a:srgbClr val="99FF99"/>
    <a:srgbClr val="FFE48F"/>
    <a:srgbClr val="CC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94" autoAdjust="0"/>
  </p:normalViewPr>
  <p:slideViewPr>
    <p:cSldViewPr>
      <p:cViewPr>
        <p:scale>
          <a:sx n="50" d="100"/>
          <a:sy n="50" d="100"/>
        </p:scale>
        <p:origin x="-1661" y="-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529FC-F704-493D-A015-C8F5A64E4130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0A79F-FCB4-49AA-A17D-843135D87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60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566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156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DEC541-DDE3-4616-BD0B-AC2A1808D486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9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6389708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6389708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2100.com/" TargetMode="External"/><Relationship Id="rId3" Type="http://schemas.openxmlformats.org/officeDocument/2006/relationships/image" Target="../media/image40.png"/><Relationship Id="rId7" Type="http://schemas.openxmlformats.org/officeDocument/2006/relationships/hyperlink" Target="http://goo.gl/3K56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school2100" TargetMode="External"/><Relationship Id="rId5" Type="http://schemas.openxmlformats.org/officeDocument/2006/relationships/hyperlink" Target="https://www.facebook.com/school2100" TargetMode="External"/><Relationship Id="rId10" Type="http://schemas.openxmlformats.org/officeDocument/2006/relationships/hyperlink" Target="http://app.school2100.com/" TargetMode="External"/><Relationship Id="rId4" Type="http://schemas.openxmlformats.org/officeDocument/2006/relationships/hyperlink" Target="http://vk.com/school2100" TargetMode="External"/><Relationship Id="rId9" Type="http://schemas.openxmlformats.org/officeDocument/2006/relationships/hyperlink" Target="http://world.school2100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406" b="30897"/>
          <a:stretch/>
        </p:blipFill>
        <p:spPr>
          <a:xfrm>
            <a:off x="19878" y="28931"/>
            <a:ext cx="2020828" cy="9234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72001" y="186614"/>
            <a:ext cx="4329404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Дошкольное образование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926" y="3141168"/>
            <a:ext cx="8649479" cy="18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Гораздо важнее не что мы читаем,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и с какой целью.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занятий по восприятию художественной литературы и фольклора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927" y="5013224"/>
            <a:ext cx="8649477" cy="432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Паршина Светлана Валентиновна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928" y="5517392"/>
            <a:ext cx="8643254" cy="9359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algn="r"/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лен авторского коллектива ООП «Детский сад 2100», </a:t>
            </a:r>
          </a:p>
          <a:p>
            <a:pPr algn="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методист УМЦ «Школа 2100»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6542085"/>
            <a:ext cx="915305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Издательство «БАЛАСС», 2018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46" name="Picture 2" descr="http://4.bp.blogspot.com/-Gz0s5_NN-7k/VfLXyDrUD6I/AAAAAAAAGs4/EIKzw6wG1mM/s1600/%25D0%25BA%25D0%25BE%25D1%2580%25D0%25B0%25D0%25B1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8" b="5412"/>
          <a:stretch/>
        </p:blipFill>
        <p:spPr bwMode="auto">
          <a:xfrm>
            <a:off x="1608211" y="404664"/>
            <a:ext cx="5988125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8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2951" y="764704"/>
            <a:ext cx="8427521" cy="23762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«Через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деятельность и в процессе деятельности человек становится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самим собой».</a:t>
            </a:r>
          </a:p>
          <a:p>
            <a:pPr algn="r"/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(А.А. Леонтьев)</a:t>
            </a:r>
            <a:endParaRPr lang="ru-RU" sz="3600" i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 descr="http://skarvit.ru/wp-content/uploads/2012/03/2cd9fccbf2b79bc206b9dad97834d7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8191"/>
            <a:ext cx="3041148" cy="30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.riastatic.com/photosnew/general/adv_photos/brygada-budivelnykiv-ternopolya__60962476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4" b="9889"/>
          <a:stretch/>
        </p:blipFill>
        <p:spPr bwMode="auto">
          <a:xfrm>
            <a:off x="3707904" y="3336973"/>
            <a:ext cx="4998070" cy="299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3347864" y="4509120"/>
            <a:ext cx="720080" cy="64807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1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2951" y="764704"/>
            <a:ext cx="8427521" cy="23762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«Через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деятельность и в процессе деятельности человек становится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самим собой».</a:t>
            </a:r>
          </a:p>
          <a:p>
            <a:pPr algn="r"/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(А.А. Леонтьев)</a:t>
            </a:r>
            <a:endParaRPr lang="ru-RU" sz="3600" i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2" descr="http://xn--80ajoghfjyj0a.xn--p1ai/uploads/media/illustration/3059/i605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7" r="5126"/>
          <a:stretch/>
        </p:blipFill>
        <p:spPr bwMode="auto">
          <a:xfrm>
            <a:off x="298638" y="3356991"/>
            <a:ext cx="4095851" cy="288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agiraclub.ru/images/bagiraclub/2017/09/zh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74" y="3356992"/>
            <a:ext cx="4318807" cy="288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4141954" y="4103340"/>
            <a:ext cx="720080" cy="64807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3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-27384"/>
            <a:ext cx="9144000" cy="936104"/>
          </a:xfrm>
          <a:prstGeom prst="rect">
            <a:avLst/>
          </a:prstGeom>
          <a:solidFill>
            <a:srgbClr val="AF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Н. Абрамцева «Сказка о тумане» (фрагменты).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Вычитываем подтекст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96752"/>
            <a:ext cx="9144000" cy="53285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Поздно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вечером далеко за лесом грустил туман.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Ему было одиноко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У него никого не было. Так случается. Иногда.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печально…. Как печально одному…, — вздыхал туман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Туман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разорвался на множество клубочков. Получилось видимо-невидимо легких молочно-белых шаров. Это было очень красиво. Но ничуть не весело. Ведь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шары просто висели в воздухе, и никто ими не играл.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Потом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туман собрал все свои клубочки, взлетел немного над землей и растянулся в чудесный пушистый ковер. Получился замечательный ковер-самолет. Но печаль все равно осталась. Потому что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никто никуда не собирался лететь на этом волшебном ковре.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тогда туман решил, что ему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просто необходимо иметь друга.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Иначе он испарится от печали. А это гораздо хуже, чем испариться от солнца. Исчезнуть от солнца туману не страшно: ему ведь полагается таять с первыми солнечными лучами и не появляться до вечера. Но исчезнуть, растаять от печали…..  Это очень, очень обидно.</a:t>
            </a:r>
          </a:p>
        </p:txBody>
      </p:sp>
    </p:spTree>
    <p:extLst>
      <p:ext uri="{BB962C8B-B14F-4D97-AF65-F5344CB8AC3E}">
        <p14:creationId xmlns:p14="http://schemas.microsoft.com/office/powerpoint/2010/main" val="34838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64096"/>
            <a:ext cx="9144000" cy="18448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Ой,—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заволновалась тропинка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,— милый туман! Меня из-за тебя совсем не видно! Я не подумала об этом. А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же без меня дедушка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лесник найдет свой дом?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Прости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меня, туман, но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мы не можем быть друзьями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Уходи, пожалуйста.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 понимаю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,— печально сказал туман.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2936"/>
            <a:ext cx="9144000" cy="34563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Милые березы,— робко сказал туман,— вы так красивы, а я так одинок.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Станьте моими друзьями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пожалуйста…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Мы бы рады,— закончила за всех самая красивая береза,— но мы красивы. Ведь ты тоже так считаешь?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Конечно,— подтвердил туман,— вы очень красивы. Вы прекрасны! Но разве ваша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красота мешает нам дружить?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Да,— сказала самая красивая береза,—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мешает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Если мы будем дружить, если пустим тебя в нашу рощу, мы…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Мы будто исчезнем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Ты белый, и мы белые. Мы будто растворимся в тебе, и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никто не сможет нами любоваться.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 зачем тогда наша красота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0"/>
            <a:ext cx="9144000" cy="5544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Мудрая птица опустилась на ветку старой ели.</a:t>
            </a:r>
          </a:p>
          <a:p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Плачешь?— то ли насмешливо, то ли сочувственно спросила сова и добавила:— Глупый…</a:t>
            </a:r>
          </a:p>
          <a:p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Почему глупый?— вздохнул туман.</a:t>
            </a:r>
          </a:p>
          <a:p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Потому что </a:t>
            </a:r>
            <a:r>
              <a:rPr lang="ru-RU" sz="21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глупо то, что ты говоришь: «Я никому не нужен».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Так не бывает. Не бывает, чтобы кто-то не был нужен, просто необходим, хотя бы кому-то одному на свете,— спокойно сказала сова.</a:t>
            </a:r>
          </a:p>
          <a:p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</a:t>
            </a:r>
            <a:r>
              <a:rPr lang="ru-RU" sz="21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Ты точно это знаешь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?— </a:t>
            </a:r>
            <a:r>
              <a:rPr lang="ru-RU" sz="21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надеждой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спросил туман.</a:t>
            </a:r>
          </a:p>
          <a:p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Я — сова,— хлопнули желтые глаза,— могу ли я что-то знать не точно?</a:t>
            </a:r>
          </a:p>
          <a:p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И ты знаешь, кому необходим я? Ты поможешь нам стать друзьями?</a:t>
            </a:r>
          </a:p>
          <a:p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Знаю, помогу,— медленно ответила сова и, помолчав, добавила:— Жаль. </a:t>
            </a:r>
            <a:r>
              <a:rPr lang="ru-RU" sz="21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Жаль, конечно, что ты не сам его нашел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Ну да ладно. Лети за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мной...</a:t>
            </a:r>
          </a:p>
        </p:txBody>
      </p:sp>
    </p:spTree>
    <p:extLst>
      <p:ext uri="{BB962C8B-B14F-4D97-AF65-F5344CB8AC3E}">
        <p14:creationId xmlns:p14="http://schemas.microsoft.com/office/powerpoint/2010/main" val="5935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Сова,— позвал туман,— послушай, это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озеро жалуется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Вот как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,— спокойно сказала сова,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будто сама не слышала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,— вот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как…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Ах! Беда, беда, беда у меня,— заволновалось озеро,— я сейчас выйду из берегов. От слез.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Ты плачешь?—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спросила сова.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Ты плачешь…—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вздохнул туман.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Нет,— ответило озеро,— не я. Плачут мои рыбы, что у меня живут. Они не могут уснуть. Слишком ярко горят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звезды…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Вот как,—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будто бы радушно сказала сова и улетела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А туман?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Туман повис над озером и укрыл его плотным пушистым ковром-одеялом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Яркие лучи прекрасных, но немного беззаботных звезд тонули, терялись в клубах тумана, и не мешали спать ни одной,  даже самой беспокойной рыбке.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Спасибо тебе,— сказало озеро туману,— спасибо. Ты спас моих рыб и меня. Ты настоящий друг.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Да нет,—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смутился туман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.— Спасибо тебе.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Мне?— очень удивилось озеро.— За что?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то, что я тебе нужен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,— ответил туман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764704"/>
            <a:ext cx="8712968" cy="1008112"/>
          </a:xfrm>
          <a:prstGeom prst="rect">
            <a:avLst/>
          </a:prstGeom>
          <a:solidFill>
            <a:srgbClr val="AF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Мотивационный этап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(создание условий для возникновения внутреннего побуждающего мотива к новой деятельности).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1026" name="Picture 2" descr="https://penzavzglyad.ru/images/uploads/e9d07d0311e145322adaf269c1b28a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43" y="1850629"/>
            <a:ext cx="6907199" cy="460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3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764704"/>
            <a:ext cx="8712968" cy="1008112"/>
          </a:xfrm>
          <a:prstGeom prst="rect">
            <a:avLst/>
          </a:prstGeom>
          <a:solidFill>
            <a:srgbClr val="AF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Мотивационный этап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(создание условий для возникновения внутреннего побуждающего мотива к новой деятельности).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1026" name="Picture 2" descr="https://penzavzglyad.ru/images/uploads/e9d07d0311e145322adaf269c1b28a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43" y="1850629"/>
            <a:ext cx="6907199" cy="460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iki.iro.yar.ru/images/5/57/%D0%A1%D0%BC%D0%B0%D0%B9%D0%BB%D0%B8%D0%BA_1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42" y="3140969"/>
            <a:ext cx="4850735" cy="272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0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764704"/>
            <a:ext cx="8712968" cy="1008112"/>
          </a:xfrm>
          <a:prstGeom prst="rect">
            <a:avLst/>
          </a:prstGeom>
          <a:solidFill>
            <a:srgbClr val="AF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Ориентировочный этап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(формулирование целей деятельности, подбор средств).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916832"/>
            <a:ext cx="9144000" cy="46805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Туман обиделся, как жаль, а я совсем не хотела его обижать. Как вы думаете, на какие слова он обиделся?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Что же делать? Надо как-то успокоить туман. Если он будет думать, что он никому не нужен, то он совсем пропадет. Ребята, вы знаете какую пользу приносит туман, кому он нужен?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Какие вы молодцы, столько предположений, но как узнать, кто из вас прав? Где найти информацию (сведения, рассказ) об этом сказочном тумане?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Интернета у меня сейчас нет…, спросить не у кого…, а вот книжка есть…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Итак, что мы должны найти в сказке о тумане?</a:t>
            </a:r>
          </a:p>
        </p:txBody>
      </p:sp>
    </p:spTree>
    <p:extLst>
      <p:ext uri="{BB962C8B-B14F-4D97-AF65-F5344CB8AC3E}">
        <p14:creationId xmlns:p14="http://schemas.microsoft.com/office/powerpoint/2010/main" val="3319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764704"/>
            <a:ext cx="8712968" cy="1008112"/>
          </a:xfrm>
          <a:prstGeom prst="rect">
            <a:avLst/>
          </a:prstGeom>
          <a:solidFill>
            <a:srgbClr val="AF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Исполнительский этап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(реализация самой деятельности, получение результата, подведение итогов).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916832"/>
            <a:ext cx="9144000" cy="46805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Ты плачешь…— вздохнул туман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2000" i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(Смотрите ка, он расстроился.)</a:t>
            </a:r>
            <a:endParaRPr lang="ru-RU" sz="2000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Нет,— ответило озеро,— не я. Плачут мои рыбы, что у меня живут. Они не могут уснуть. </a:t>
            </a:r>
            <a:r>
              <a:rPr lang="ru-RU" sz="2000" i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(Интересно, а почему?)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Слишком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ярко горят звезды. Свет звезд дробится в моей воде, становится еще ярче, слепит рыб, не дает им спать. Вот рыбы и плачут. И столько слёз они наплакали, что слезы их и вода моя в берегах у меня не умещаются. Ах,— волновалось озеро и само чуть не плакало,— жаль мне бедных рыб моих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2000" i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(А вы пожалели бы бедных рыбок?)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Вот как,— будто бы радушно сказала сова и улетела. А туман? </a:t>
            </a:r>
            <a:r>
              <a:rPr lang="ru-RU" sz="2000" i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(А туман? Он тоже улетит?)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Туман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повис над озером и укрыл его плотным пушистым ковром-одеялом. Яркие лучи прекрасных, но немного беззаботных звезд тонули, терялись в клубах тумана, и не мешали спать ни одной,  даже самой беспокойной рыбке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2000" i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(Как вы думаете, нашёл себе туман друга?)</a:t>
            </a:r>
            <a:endParaRPr lang="ru-RU" sz="2000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t="10000" r="12999" b="44222"/>
          <a:stretch/>
        </p:blipFill>
        <p:spPr bwMode="auto">
          <a:xfrm>
            <a:off x="35496" y="2420888"/>
            <a:ext cx="912474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980728"/>
            <a:ext cx="9144000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Группа «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ВКонтакте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» </a:t>
            </a:r>
            <a:r>
              <a:rPr lang="ru-RU" sz="3200" b="1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«Детский сад 2100»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3"/>
              </a:rPr>
              <a:t>https://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3"/>
              </a:rPr>
              <a:t>vk.com/club163897083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0"/>
            <a:ext cx="8429652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Приглашаем к общению и сотрудничеству </a:t>
            </a:r>
            <a:endParaRPr lang="en-US" dirty="0" smtClean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 </a:t>
            </a:r>
            <a:r>
              <a:rPr lang="ru-RU" dirty="0" err="1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соцсетях</a:t>
            </a:r>
            <a:endParaRPr lang="ru-RU" dirty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5" t="58273" r="3029" b="29727"/>
          <a:stretch/>
        </p:blipFill>
        <p:spPr bwMode="auto">
          <a:xfrm>
            <a:off x="6292022" y="5409108"/>
            <a:ext cx="28438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6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64704"/>
            <a:ext cx="8712968" cy="1008112"/>
          </a:xfrm>
          <a:prstGeom prst="rect">
            <a:avLst/>
          </a:prstGeom>
          <a:solidFill>
            <a:srgbClr val="AF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Исполнительский этап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(реализация самой деятельности, получение результата, подведение итогов).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132856"/>
            <a:ext cx="8712968" cy="43924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Вы поняли, кому нужен туман? А туман понял?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Ребята, давайте встанем вкруг вокруг озера (озером может быть ковёр) и еще раз вспомним героев сказки.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Пересказ сказки с хлопками и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топанием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Кто из героев вам больше понравился?</a:t>
            </a:r>
            <a:endParaRPr lang="ru-RU" sz="2800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Чем вам понравился туман?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Помните, автор назвал сову мудрой? Как вы думаете, почему?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Что хотела сова от тумана?</a:t>
            </a:r>
            <a:endParaRPr lang="ru-RU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64704"/>
            <a:ext cx="8712968" cy="1008112"/>
          </a:xfrm>
          <a:prstGeom prst="rect">
            <a:avLst/>
          </a:prstGeom>
          <a:solidFill>
            <a:srgbClr val="AF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Исполнительский этап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(реализация самой деятельности, получение результата, подведение итогов).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772816"/>
            <a:ext cx="8712968" cy="48245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Ребята, хотите почувствовать себя озером и туманом, причём, одновременно?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Тогда предлагаю игру «Туман на озере». Каждый будет одновременно и туманом, и озером. Туман – это ваши головы, а озеро – это ваши животы. 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Дети ложатся на пол в цепочку так, чтобы голова каждого покоилась на животе другого.  Кто-нибудь начинает смеяться. Слыша смех соседа через живот, следующий начинает хохотать, и так по цепочке.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Затем по цепочке дети встают, помогая друг другу и становятся вкруг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Далее подводим итог: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Ребята, чему вас сегодня научила Наталья Абрамцева?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8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64704"/>
            <a:ext cx="8712968" cy="1008112"/>
          </a:xfrm>
          <a:prstGeom prst="rect">
            <a:avLst/>
          </a:prstGeom>
          <a:solidFill>
            <a:srgbClr val="AF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Рефлексивный этап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(«взгляд назад», выражение  своих эмоций по итогам деятельности).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916832"/>
            <a:ext cx="8712968" cy="15121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Ребята, что сегодня вам понравилось на занятии?</a:t>
            </a:r>
            <a:endParaRPr lang="ru-RU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98" name="Picture 2" descr="http://www.price62.ru/afisha/afisha_pic/18314_1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54580"/>
            <a:ext cx="3510930" cy="29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1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64704"/>
            <a:ext cx="8712968" cy="1008112"/>
          </a:xfrm>
          <a:prstGeom prst="rect">
            <a:avLst/>
          </a:prstGeom>
          <a:solidFill>
            <a:srgbClr val="AF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Перспективный этап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(выход на самостоятельную деятельность детей).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44824"/>
            <a:ext cx="8712968" cy="18722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Ребята, кому бы вы рассказали о главном герое «Сказки о тумане»?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Кого из героев вы смогли нарисовать?</a:t>
            </a:r>
          </a:p>
        </p:txBody>
      </p:sp>
      <p:pic>
        <p:nvPicPr>
          <p:cNvPr id="3074" name="Picture 2" descr="https://i.ytimg.com/vi/yVgrODjN-LA/mqdefaul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2" y="3859788"/>
            <a:ext cx="5122808" cy="288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154370"/>
              </p:ext>
            </p:extLst>
          </p:nvPr>
        </p:nvGraphicFramePr>
        <p:xfrm>
          <a:off x="0" y="621744"/>
          <a:ext cx="9144000" cy="597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9752"/>
                <a:gridCol w="6804248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9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1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Задачи</a:t>
                      </a:r>
                      <a:endParaRPr lang="ru-RU" sz="1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52328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19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9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1)</a:t>
                      </a:r>
                      <a:r>
                        <a:rPr lang="ru-RU" sz="1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9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создавать условия для присвоения норм и ценностей, принятых в обществе, включая моральные и нравственные ценности; </a:t>
                      </a:r>
                    </a:p>
                    <a:p>
                      <a:pPr algn="just"/>
                      <a:r>
                        <a:rPr lang="ru-RU" sz="19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2) развивать навыки общения и взаимодействия ребёнка со взрослыми и сверстниками; </a:t>
                      </a:r>
                    </a:p>
                    <a:p>
                      <a:pPr algn="l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3)</a:t>
                      </a:r>
                      <a:r>
                        <a:rPr lang="ru-RU" sz="1900" kern="1200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</a:t>
                      </a: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воспитывать самостоятельность, целенаправленность и </a:t>
                      </a:r>
                      <a:r>
                        <a:rPr lang="ru-RU" sz="1900" kern="120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саморегуляцию</a:t>
                      </a: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собственных действий; </a:t>
                      </a:r>
                    </a:p>
                    <a:p>
                      <a:pPr algn="just"/>
                      <a:r>
                        <a:rPr lang="ru-RU" sz="19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4) развивать социальный и эмоциональный интеллект,  эмоциональную отзывчивость, сопереживание,</a:t>
                      </a: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9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формировать готовность к совместной деятельности со сверстниками, воспитывать уважительное отношение и чувство принадлежности к своей семье, малой родине и Отечеству, представление о социокультурных ценностях нашего народа, об отечественных традициях и праздниках; </a:t>
                      </a:r>
                    </a:p>
                    <a:p>
                      <a:pPr algn="just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5) формировать основы безопасности в быту, социуме,  природе.</a:t>
                      </a:r>
                      <a:endParaRPr lang="ru-RU" sz="19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http://xn--4--8kcrohjcgkljb8h.xn--p1ai/upload/medialibrary/ee9/ee9103fac554c3d982fe671762efd69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2346649" cy="161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834484"/>
              </p:ext>
            </p:extLst>
          </p:nvPr>
        </p:nvGraphicFramePr>
        <p:xfrm>
          <a:off x="0" y="836712"/>
          <a:ext cx="9144000" cy="47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9752"/>
                <a:gridCol w="6804248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9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1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Задачи</a:t>
                      </a:r>
                      <a:endParaRPr lang="ru-RU" sz="1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52328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Познавательное развитие</a:t>
                      </a:r>
                      <a:endParaRPr lang="ru-RU" sz="19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1) развивать</a:t>
                      </a:r>
                      <a:r>
                        <a:rPr lang="x-none" sz="2000" b="0" kern="120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любознательност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ь</a:t>
                      </a:r>
                      <a:r>
                        <a:rPr lang="x-none" sz="2000" b="0" kern="120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и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стимулировать </a:t>
                      </a:r>
                      <a:r>
                        <a:rPr lang="x-none" sz="2000" b="0" kern="120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ую</a:t>
                      </a:r>
                      <a:r>
                        <a:rPr lang="x-none" sz="2000" b="0" kern="120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мотиваци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ю ребёнка</a:t>
                      </a:r>
                      <a:r>
                        <a:rPr lang="x-none" sz="2000" b="0" kern="120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;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2) развивать познавательные </a:t>
                      </a:r>
                      <a:r>
                        <a:rPr lang="x-none" sz="2000" b="0" kern="120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я</a:t>
                      </a:r>
                      <a:r>
                        <a:rPr lang="x-none" sz="2000" b="0" kern="120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;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3) развивать</a:t>
                      </a:r>
                      <a:r>
                        <a:rPr lang="x-none" sz="2000" b="0" kern="120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воображени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е</a:t>
                      </a:r>
                      <a:r>
                        <a:rPr lang="x-none" sz="2000" b="0" kern="120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и творческ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ую</a:t>
                      </a:r>
                      <a:r>
                        <a:rPr lang="x-none" sz="2000" b="0" kern="120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активност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ь</a:t>
                      </a:r>
                      <a:r>
                        <a:rPr lang="x-none" sz="2000" b="0" kern="120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; 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4) формировать первичные представления о себе, других людях, объектах окружающего мира,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планете Земля как общем доме людей, об особенностях её природы, многообразии стран и народов мира.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4" descr="C:\Users\msi\Downloads\новые карт\про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4528"/>
            <a:ext cx="2049850" cy="18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166774"/>
              </p:ext>
            </p:extLst>
          </p:nvPr>
        </p:nvGraphicFramePr>
        <p:xfrm>
          <a:off x="0" y="1224880"/>
          <a:ext cx="9144000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9752"/>
                <a:gridCol w="6804248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9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1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Задачи</a:t>
                      </a:r>
                      <a:endParaRPr lang="ru-RU" sz="1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52328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Речевое развитие</a:t>
                      </a:r>
                      <a:endParaRPr lang="ru-RU" sz="19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1) развивать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речь как средство общения; 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2) обогащать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активн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ый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словар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ь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; 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3) развивать 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связн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ую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грамматически правильн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ую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диалогическ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ую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и монологическ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ую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реч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ь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; 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4) развивать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звуков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ую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и интонационн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ую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культур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речи, фонематическ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ий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слух;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5) знакомить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 книжной культурой, детской литературой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;</a:t>
                      </a:r>
                    </a:p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6)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развивать 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понимание на слух текстов различных жанров детской литературы;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7)  развивать звуковую аналитико-синтетическую активность как предпосылку обучения грамоте.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9" descr="3d Man Images, Stock Photos &amp; Illustrations Big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2115962" cy="219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791553"/>
              </p:ext>
            </p:extLst>
          </p:nvPr>
        </p:nvGraphicFramePr>
        <p:xfrm>
          <a:off x="0" y="836712"/>
          <a:ext cx="9144000" cy="563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9752"/>
                <a:gridCol w="6804248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9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1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Задачи</a:t>
                      </a:r>
                      <a:endParaRPr lang="ru-RU" sz="1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52328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Художественно-эстетическое развитие</a:t>
                      </a:r>
                      <a:endParaRPr lang="ru-RU" sz="19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1) формировать и развивать предпосылки 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ценностно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-смыслового 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восприятия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 понимания 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произведений искусства (словесного, музыкального, изобразительного), мира природы; 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2) создавать условия для 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становлени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я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эстетического отношения к окружающему миру;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3) формировать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элементарны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е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представлени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я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о видах искусства;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4) создавать условия для 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восприяти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я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музыки, художественной литературы, фольклора;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5) воспитывать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сопереживани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е</a:t>
                      </a:r>
                      <a:r>
                        <a:rPr lang="x-none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персонажам художественных произведений; 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6) создавать условия для реализации самостоятельной творческой деятельности детей (изобразительной, конструктивно-модельной, музыкальной  и др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.).</a:t>
                      </a:r>
                      <a:endParaRPr lang="ru-RU" sz="2800" b="1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https://avatarko.ru/img/kartinka/32/chelovechek_kraski_314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" y="2728035"/>
            <a:ext cx="2506937" cy="250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1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56144"/>
              </p:ext>
            </p:extLst>
          </p:nvPr>
        </p:nvGraphicFramePr>
        <p:xfrm>
          <a:off x="0" y="44624"/>
          <a:ext cx="9144000" cy="691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1720"/>
                <a:gridCol w="7092280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Задачи</a:t>
                      </a:r>
                      <a:endParaRPr lang="ru-RU" sz="18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5232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Физическое развитие</a:t>
                      </a:r>
                      <a:endParaRPr lang="ru-RU" sz="18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1) создавать условия для 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приобретени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я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опыта в следующих видах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поведения детей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lvl="0"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двигательно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в том числе связанно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 выполнением упражнений, направленных на развитие таких физических качеств, как </a:t>
                      </a:r>
                      <a:r>
                        <a:rPr lang="x-none" sz="1800" b="1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координация и гибкость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;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lvl="0"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способствующ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ем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правильному формированию опорно-двигательной системы организма, развитию равновесия, </a:t>
                      </a:r>
                      <a:r>
                        <a:rPr lang="x-none" sz="1800" b="1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координации движения, крупной и мелкой моторики обеих рук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;</a:t>
                      </a:r>
                      <a:r>
                        <a:rPr lang="x-none" sz="1800" b="1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lvl="0"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в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правильн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м, не наносящем ущерба организму, выполнени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основных движений (ходьба, бег, мягкие прыжки, повороты в обе стороны)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;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2) формировать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начальны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е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представлени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я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о некоторых  видах спорта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;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3) способствовать </a:t>
                      </a:r>
                      <a:r>
                        <a:rPr lang="x-none" sz="1800" b="1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овладени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ю</a:t>
                      </a:r>
                      <a:r>
                        <a:rPr lang="x-none" sz="1800" b="1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подвижными играми с правилами;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4)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создавать условия для </a:t>
                      </a:r>
                      <a:r>
                        <a:rPr lang="x-none" sz="1800" b="1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становлени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я</a:t>
                      </a:r>
                      <a:r>
                        <a:rPr lang="x-none" sz="1800" b="1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целенаправленности и саморегуляции в двигательной сфере;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5) способствовать овладению элементарными нормами и правилами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здорового образа жизни (в питании, двигательном режиме, закаливании, при формировании полезных привычек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 др.).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11" descr="December Master Resale Rights Va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44824"/>
            <a:ext cx="2091318" cy="20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1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916832"/>
            <a:ext cx="7560840" cy="30963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 ли  комплексное развитие личности ребёнка через такой вид деятельности, как восприятие художественной литературы и фольклора?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5" t="58273" b="29727"/>
          <a:stretch/>
        </p:blipFill>
        <p:spPr bwMode="auto">
          <a:xfrm>
            <a:off x="3361015" y="1049524"/>
            <a:ext cx="560347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6" t="58333" b="30000"/>
          <a:stretch/>
        </p:blipFill>
        <p:spPr bwMode="auto">
          <a:xfrm>
            <a:off x="3543314" y="2420888"/>
            <a:ext cx="542117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4" t="58000" b="9333"/>
          <a:stretch/>
        </p:blipFill>
        <p:spPr bwMode="auto">
          <a:xfrm>
            <a:off x="4914177" y="3760329"/>
            <a:ext cx="4050311" cy="268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822" y="980728"/>
            <a:ext cx="3960440" cy="12929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Шаг 1:  кликнуть на синей плашке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628" y="2420888"/>
            <a:ext cx="3960440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Шаг 2: открыть меню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627" y="4725144"/>
            <a:ext cx="4771549" cy="17171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Шаг 3: кликнуть на строке «Уведомлять о записях»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732231" y="692695"/>
            <a:ext cx="416602" cy="679797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380312" y="2080989"/>
            <a:ext cx="416602" cy="679797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317215" y="4477395"/>
            <a:ext cx="416602" cy="679797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0"/>
            <a:ext cx="8429652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Приглашаем к общению и сотрудничеству </a:t>
            </a:r>
            <a:endParaRPr lang="en-US" dirty="0" smtClean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 </a:t>
            </a:r>
            <a:r>
              <a:rPr lang="ru-RU" dirty="0" err="1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соцсетях</a:t>
            </a:r>
            <a:r>
              <a:rPr lang="ru-RU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и на </a:t>
            </a:r>
            <a:r>
              <a:rPr lang="en-US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YouTube</a:t>
            </a:r>
            <a:endParaRPr lang="ru-RU" dirty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6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908720"/>
            <a:ext cx="8640960" cy="180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70000" lnSpcReduction="20000"/>
          </a:bodyPr>
          <a:lstStyle/>
          <a:p>
            <a:pPr algn="ctr"/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Алгоритмы проектирования и проведения НОД по восприятию художественной литературы </a:t>
            </a:r>
          </a:p>
          <a:p>
            <a:pPr algn="ctr"/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фольклора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406" b="30897"/>
          <a:stretch/>
        </p:blipFill>
        <p:spPr>
          <a:xfrm>
            <a:off x="19878" y="28931"/>
            <a:ext cx="2020828" cy="92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://afisha.mosreg.ru/sites/default/files/events_photo/okul-sonrasi-destek-egitim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568" y="2852936"/>
            <a:ext cx="5275736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1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980728"/>
            <a:ext cx="4716016" cy="5472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Этапы деятельности:</a:t>
            </a:r>
          </a:p>
          <a:p>
            <a:pPr algn="just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Мотивационный этап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Ориентировочный этап.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Исполнительский этап. 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Рефлексивный этап.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Перспективный этап.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85333"/>
            <a:ext cx="7400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Алгоритмы проектирования и проведения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03762" y="980728"/>
            <a:ext cx="4026545" cy="5472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Этапы работы с текстом:</a:t>
            </a:r>
          </a:p>
          <a:p>
            <a:pPr algn="just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До чтения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Во время чтения.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После чтения. </a:t>
            </a:r>
          </a:p>
        </p:txBody>
      </p:sp>
    </p:spTree>
    <p:extLst>
      <p:ext uri="{BB962C8B-B14F-4D97-AF65-F5344CB8AC3E}">
        <p14:creationId xmlns:p14="http://schemas.microsoft.com/office/powerpoint/2010/main" val="16440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3" y="1700808"/>
            <a:ext cx="8280921" cy="33123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проведения непрерывной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образовательной деятельности  по восприятию художественной литературы и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фольклора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4231" y="85333"/>
            <a:ext cx="428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проведения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2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764704"/>
            <a:ext cx="1691680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Мотивационный этап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36512" y="1628800"/>
            <a:ext cx="172819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Ориентировочный этап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 rot="16200000">
            <a:off x="-108519" y="3356992"/>
            <a:ext cx="2160240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Исполнительский этап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96" y="4941168"/>
            <a:ext cx="172819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Рефлексивный этап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496" y="5805264"/>
            <a:ext cx="172819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Перспективный этап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691680" y="1052736"/>
            <a:ext cx="216024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91680" y="1916832"/>
            <a:ext cx="216024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187624" y="2780928"/>
            <a:ext cx="72008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187624" y="3717032"/>
            <a:ext cx="72008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87624" y="4509120"/>
            <a:ext cx="72008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763688" y="5157192"/>
            <a:ext cx="216024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763688" y="6021288"/>
            <a:ext cx="216024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907704" y="692696"/>
            <a:ext cx="6048672" cy="792088"/>
          </a:xfrm>
          <a:prstGeom prst="rect">
            <a:avLst/>
          </a:prstGeom>
          <a:solidFill>
            <a:srgbClr val="D9FFE6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Игровая ситуация, подводящая к целеполаганию</a:t>
            </a:r>
          </a:p>
          <a:p>
            <a:pPr algn="ctr"/>
            <a:r>
              <a:rPr lang="ru-RU" sz="17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(встречаемся со сказочным героем; рассматриваем иллюстрации к тексту; анализируем название и др.)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1556792"/>
            <a:ext cx="6048672" cy="792088"/>
          </a:xfrm>
          <a:prstGeom prst="rect">
            <a:avLst/>
          </a:prstGeom>
          <a:solidFill>
            <a:srgbClr val="D9FFE6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Уточнение цели чтения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7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(уточняем, для чего читать текст: чтобы помочь герою, проверить свои предположения </a:t>
            </a:r>
            <a:r>
              <a:rPr lang="ru-RU" sz="1700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др.)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07704" y="2492896"/>
            <a:ext cx="6048672" cy="576064"/>
          </a:xfrm>
          <a:prstGeom prst="rect">
            <a:avLst/>
          </a:prstGeom>
          <a:solidFill>
            <a:srgbClr val="B3FFCC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тение-слушание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7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(слушаем воспитателя, отвечаем на вопросы и </a:t>
            </a:r>
            <a:r>
              <a:rPr lang="ru-RU" sz="1700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др.)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07704" y="3140968"/>
            <a:ext cx="6048672" cy="936104"/>
          </a:xfrm>
          <a:prstGeom prst="rect">
            <a:avLst/>
          </a:prstGeom>
          <a:solidFill>
            <a:srgbClr val="B3FFCC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Обобщающая беседа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7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(отвечаем </a:t>
            </a:r>
            <a:r>
              <a:rPr lang="ru-RU" sz="1700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</a:t>
            </a:r>
            <a:r>
              <a:rPr lang="ru-RU" sz="17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вопросы воспитателя по содержанию текста, обращаемся к тексту при затруднении </a:t>
            </a:r>
            <a:r>
              <a:rPr lang="ru-RU" sz="1700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др.)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07704" y="4149080"/>
            <a:ext cx="6048672" cy="792088"/>
          </a:xfrm>
          <a:prstGeom prst="rect">
            <a:avLst/>
          </a:prstGeom>
          <a:solidFill>
            <a:srgbClr val="97FFBA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Выражение своего отношения к содержанию текста 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7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(отвечаем </a:t>
            </a:r>
            <a:r>
              <a:rPr lang="ru-RU" sz="1700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</a:t>
            </a:r>
            <a:r>
              <a:rPr lang="ru-RU" sz="17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главный смысловой вопрос , выполняем  творческое задание и </a:t>
            </a:r>
            <a:r>
              <a:rPr lang="ru-RU" sz="1700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др.)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43708" y="5085184"/>
            <a:ext cx="6012668" cy="576064"/>
          </a:xfrm>
          <a:prstGeom prst="rect">
            <a:avLst/>
          </a:prstGeom>
          <a:solidFill>
            <a:srgbClr val="97FFBA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Рефлексия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7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(проговариваем, какие  эмоции  испытали)</a:t>
            </a:r>
            <a:endParaRPr lang="ru-RU" sz="1700" dirty="0">
              <a:solidFill>
                <a:srgbClr val="8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712" y="5733256"/>
            <a:ext cx="5976664" cy="1052736"/>
          </a:xfrm>
          <a:prstGeom prst="rect">
            <a:avLst/>
          </a:prstGeom>
          <a:solidFill>
            <a:srgbClr val="97FFBA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 Выход на самостоятельную деятельность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7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1700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проговариваем, пригодится ли в жизни полученный </a:t>
            </a:r>
            <a:r>
              <a:rPr lang="ru-RU" sz="17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 автора урок</a:t>
            </a:r>
            <a:r>
              <a:rPr lang="ru-RU" sz="1700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какие произведения этого автора можно </a:t>
            </a:r>
            <a:r>
              <a:rPr lang="ru-RU" sz="17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прочитать </a:t>
            </a:r>
            <a:r>
              <a:rPr lang="ru-RU" sz="1700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др.)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388424" y="548680"/>
            <a:ext cx="504056" cy="1656184"/>
          </a:xfrm>
          <a:prstGeom prst="roundRect">
            <a:avLst/>
          </a:prstGeom>
          <a:solidFill>
            <a:srgbClr val="D9FFE6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чтения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388424" y="2348880"/>
            <a:ext cx="504056" cy="1836204"/>
          </a:xfrm>
          <a:prstGeom prst="roundRect">
            <a:avLst/>
          </a:prstGeom>
          <a:solidFill>
            <a:srgbClr val="B3FFCC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 время чтения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388424" y="4437112"/>
            <a:ext cx="504056" cy="1836204"/>
          </a:xfrm>
          <a:prstGeom prst="roundRect">
            <a:avLst/>
          </a:prstGeom>
          <a:solidFill>
            <a:srgbClr val="97FFBA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После  чтения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5" name="Прямая со стрелкой 24"/>
          <p:cNvCxnSpPr>
            <a:endCxn id="14" idx="3"/>
          </p:cNvCxnSpPr>
          <p:nvPr/>
        </p:nvCxnSpPr>
        <p:spPr>
          <a:xfrm flipH="1">
            <a:off x="7956376" y="1088740"/>
            <a:ext cx="4320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7956376" y="1772816"/>
            <a:ext cx="4320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7956376" y="2708920"/>
            <a:ext cx="4320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7956376" y="3645024"/>
            <a:ext cx="4320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7956376" y="4653136"/>
            <a:ext cx="4320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7956376" y="5373216"/>
            <a:ext cx="4320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956376" y="6021288"/>
            <a:ext cx="4320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664271" y="85333"/>
            <a:ext cx="428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проведения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3" y="1700808"/>
            <a:ext cx="8280921" cy="33123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проектирования непрерывной образовательной деятельности  по восприятию художественной литературы и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фольклора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2988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836712"/>
            <a:ext cx="8136904" cy="1512168"/>
          </a:xfrm>
          <a:prstGeom prst="round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каких этапах проектирования занятия, по вашему мнению, могут возникнуть трудности?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46" name="Picture 2" descr="Сборник электронных книг скачать - Форум - book-forum.llkjiu.appspot.co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4"/>
          <a:stretch/>
        </p:blipFill>
        <p:spPr bwMode="auto">
          <a:xfrm>
            <a:off x="1639056" y="2564904"/>
            <a:ext cx="5793879" cy="362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10980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500"/>
            <a:ext cx="9144000" cy="6286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Восприятие художественной литературы и фольклора: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выбирает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художественное произведение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(сказку, рассказ, стихотворение);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сам предварительно читает 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вычитывает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три </a:t>
            </a:r>
            <a:r>
              <a:rPr lang="ru-RU" sz="20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уровня текстовой информации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3)  определяет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художественную задачу текста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4) формулирует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 НОД воспитателя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соответствии с возрастом детей и художественной задачей текста;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5) формулирует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тему НОД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исходя из художественной задачи текста;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6) формулирует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каждого этапа деятельности; соотносит задачи с соответствующими          образовательными областями; 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7) продумывает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действия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детей на каждом  этапе деятельности;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8) прогнозирует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которую могут поставить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дети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9) обдумывает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работу с текстом 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чтения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10) определяет в тексте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места остановок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11) продумывает работу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после чтения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12)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формулирует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вопросы рефлексивного этапа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13)   продумывает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перспективный этап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10980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1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0295" y="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836712"/>
            <a:ext cx="8640960" cy="180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Практикум по проектированию НОД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406" b="30897"/>
          <a:stretch/>
        </p:blipFill>
        <p:spPr>
          <a:xfrm>
            <a:off x="19878" y="28931"/>
            <a:ext cx="2020828" cy="9234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715140" y="6528430"/>
            <a:ext cx="2437909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ООО «БАЛАСС», 2018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2" descr="http://cs836521.vk.me/v836521380/13ec/wbXvrF4hCn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6361636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1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21905" y="908720"/>
            <a:ext cx="8712968" cy="1872208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Педагог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исходя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 темы (дня, недели, месяца и др.)  и (или)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недавно полученных, первичных представлений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детей, </a:t>
            </a:r>
            <a:r>
              <a:rPr lang="ru-RU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выбирает</a:t>
            </a:r>
            <a:r>
              <a:rPr lang="ru-RU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художественный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текст.</a:t>
            </a:r>
            <a:endParaRPr lang="ru-RU" sz="28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905" y="3140968"/>
            <a:ext cx="8712968" cy="2736304"/>
          </a:xfrm>
          <a:prstGeom prst="round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5-6 лет 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Тема «Домашние питомцы»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Первичные представления:  домашние питомцы; их повадки; уход и воспитание своих питомцев; ответственность за тех кого приручили. 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1098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DC24F6-AEC1-4073-8792-86342460F37F}" type="slidenum">
              <a:rPr lang="ru-RU" altLang="en-US" smtClean="0"/>
              <a:pPr>
                <a:defRPr/>
              </a:pPr>
              <a:t>39</a:t>
            </a:fld>
            <a:endParaRPr lang="ru-RU" altLang="en-US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0" y="0"/>
            <a:ext cx="9144000" cy="2492896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fontAlgn="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готовит текст к продуктивному чтению: читает сам предварительно и </a:t>
            </a:r>
            <a:r>
              <a:rPr lang="ru-RU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вычитывает</a:t>
            </a:r>
            <a:r>
              <a:rPr lang="ru-RU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три </a:t>
            </a:r>
            <a:r>
              <a:rPr lang="ru-RU" sz="24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вида текстовой </a:t>
            </a:r>
            <a:r>
              <a:rPr lang="ru-RU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информации:</a:t>
            </a:r>
            <a:r>
              <a:rPr lang="ru-RU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фактуальную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(содержится в тексте в явном виде),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подтекстовую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(присутствует в тексте в неявном виде, «между строк») и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концептуальную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(основной смысл (смыслы) текста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125" y="1988840"/>
            <a:ext cx="5748313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427984" y="2780928"/>
            <a:ext cx="4506889" cy="864096"/>
          </a:xfrm>
          <a:prstGeom prst="wedgeRoundRectCallout">
            <a:avLst>
              <a:gd name="adj1" fmla="val -58323"/>
              <a:gd name="adj2" fmla="val 87806"/>
              <a:gd name="adj3" fmla="val 16667"/>
            </a:avLst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Фактуальная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информация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427983" y="3991372"/>
            <a:ext cx="4506889" cy="864096"/>
          </a:xfrm>
          <a:prstGeom prst="wedgeRoundRectCallout">
            <a:avLst>
              <a:gd name="adj1" fmla="val -68027"/>
              <a:gd name="adj2" fmla="val 7289"/>
              <a:gd name="adj3" fmla="val 16667"/>
            </a:avLst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Подтекстовая информация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427982" y="5085184"/>
            <a:ext cx="4506889" cy="864096"/>
          </a:xfrm>
          <a:prstGeom prst="wedgeRoundRectCallout">
            <a:avLst>
              <a:gd name="adj1" fmla="val -85670"/>
              <a:gd name="adj2" fmla="val -82429"/>
              <a:gd name="adj3" fmla="val 16667"/>
            </a:avLst>
          </a:prstGeom>
          <a:solidFill>
            <a:srgbClr val="C0E39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Концептуальная информация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449267" y="2780928"/>
            <a:ext cx="4506889" cy="864096"/>
          </a:xfrm>
          <a:prstGeom prst="wedgeRoundRectCallout">
            <a:avLst>
              <a:gd name="adj1" fmla="val -58323"/>
              <a:gd name="adj2" fmla="val 87806"/>
              <a:gd name="adj3" fmla="val 16667"/>
            </a:avLst>
          </a:prstGeom>
          <a:solidFill>
            <a:srgbClr val="C0E39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Фактуальная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информация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449266" y="3991372"/>
            <a:ext cx="4506889" cy="864096"/>
          </a:xfrm>
          <a:prstGeom prst="wedgeRoundRectCallout">
            <a:avLst>
              <a:gd name="adj1" fmla="val -68027"/>
              <a:gd name="adj2" fmla="val 7289"/>
              <a:gd name="adj3" fmla="val 16667"/>
            </a:avLst>
          </a:prstGeom>
          <a:solidFill>
            <a:srgbClr val="C0E39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Подтекстовая информация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835696" y="1340768"/>
            <a:ext cx="5472608" cy="14401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РАЗМИНКА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http://izmaylowo.vaonews.ru/wp-content/uploads/2016/02/-%D1%80%D0%B0%D0%B7%D0%BC%D0%B8%D0%BD%D0%BA%D0%B0.-%D0%A4%D0%BE%D1%82%D0%BE-%D1%81-%D1%81%D0%B0%D0%B9%D1%82%D0%B0-shkolnie.ru_-e145546636845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28" y="2513805"/>
            <a:ext cx="57531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16186" y="107340"/>
            <a:ext cx="2439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РАЗМИНКА</a:t>
            </a:r>
          </a:p>
        </p:txBody>
      </p:sp>
    </p:spTree>
    <p:extLst>
      <p:ext uri="{BB962C8B-B14F-4D97-AF65-F5344CB8AC3E}">
        <p14:creationId xmlns:p14="http://schemas.microsoft.com/office/powerpoint/2010/main" val="17706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-27384"/>
            <a:ext cx="9144000" cy="692696"/>
          </a:xfrm>
          <a:prstGeom prst="roundRect">
            <a:avLst/>
          </a:prstGeom>
          <a:solidFill>
            <a:srgbClr val="AF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Читаем рассказ Е.И.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Чарушина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«Томка»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вычитываем  три вида текстовой информации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5312"/>
            <a:ext cx="9144000" cy="6220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охотника я увидел пёсика. Он вот какой. Уши длинные, хвост короткий.</a:t>
            </a:r>
          </a:p>
          <a:p>
            <a:pPr indent="266700"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Охотник рассказал, какой пёсик понятливый, как на охоте помогает, и умный-то, и не грязнуля... От этого пёсика, говорит, есть щенки. Приходите поглядите. И мы с ним пошли.</a:t>
            </a:r>
          </a:p>
          <a:p>
            <a:pPr indent="266700"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Щенки небольшие — только что научились ходить. «Который-то из них, — думаю, — мне будет помощник на охоте? Как узнать, кто толковый, а кто не годится?»</a:t>
            </a:r>
          </a:p>
          <a:p>
            <a:pPr indent="266700"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Вот один щенок — ест да спит. Из него лентяй получится.</a:t>
            </a:r>
          </a:p>
          <a:p>
            <a:pPr indent="266700"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Вот злой щенок — сердитый. Рычит и со всеми лезет драться. И его не возьму — не люблю злых.</a:t>
            </a:r>
          </a:p>
          <a:p>
            <a:pPr indent="266700"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 вот ещё хуже — он тоже лезет ко всем, только не дерётся, а лижется. У такого и дичь-то могут отнять.</a:t>
            </a:r>
          </a:p>
          <a:p>
            <a:pPr indent="266700"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это время у щенят чешутся зубы, и они любят что-нибудь погрызть. Один щенок грыз деревяшку. Я эту деревяшку отнял и спрятал от него. Почует он её или не почует?</a:t>
            </a:r>
          </a:p>
          <a:p>
            <a:pPr indent="266700"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Щенок начал искать. Других щенят всех обнюхал — не у них ли деревяшка. Нет, не нашёл. Ленивый спит, злой рычит, незлой злого лижет — уговаривает не сердиться. И вот он стал нюхать, нюхать и пошёл к тому месту, куда я её спрятал. Почуял.</a:t>
            </a:r>
          </a:p>
          <a:p>
            <a:pPr indent="266700"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 обрадовался. «Ну, — думаю, — вот это охотник! От такого и дичь не спрячется». Назвал его Томкой. И стал растить помощника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836712"/>
            <a:ext cx="8712968" cy="56166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Охотник </a:t>
            </a:r>
            <a:r>
              <a:rPr lang="ru-RU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любит наблюдать за собаками; вырастил хорошего помощника, любит его; рассказчику понравился пёс; он заинтересовался щенками; возможно, он тоже охотник</a:t>
            </a:r>
            <a:r>
              <a:rPr lang="ru-RU" sz="2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Рассказчик </a:t>
            </a:r>
            <a:r>
              <a:rPr lang="ru-RU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наблюдательный; выбирает щенка; щенки рассказчику нравятся, но не очень подходят ему как охотнику; он действительно охотник…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Хорошо </a:t>
            </a:r>
            <a:r>
              <a:rPr lang="ru-RU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знает повадки собак; обратил внимание на одного щенка и решил устроить ему проверку…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Щенок </a:t>
            </a:r>
            <a:r>
              <a:rPr lang="ru-RU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прошёл проверку; охотник оценил щенка, скорее всего, возьмёт именно его…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Рассказчик </a:t>
            </a:r>
            <a:r>
              <a:rPr lang="ru-RU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любит собак, особенно смышлёных, но понимает, что настоящего охотника из него ещё надо вырастить, его надо обучить</a:t>
            </a:r>
            <a:r>
              <a:rPr lang="ru-RU" sz="2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ru-RU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098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DC24F6-AEC1-4073-8792-86342460F37F}" type="slidenum">
              <a:rPr lang="ru-RU" altLang="en-US" smtClean="0"/>
              <a:pPr>
                <a:defRPr/>
              </a:pPr>
              <a:t>42</a:t>
            </a:fld>
            <a:endParaRPr lang="ru-RU" altLang="en-US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51520" y="808534"/>
            <a:ext cx="8568952" cy="1756370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 определяет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художественную задачу</a:t>
            </a:r>
            <a:r>
              <a:rPr lang="ru-RU" sz="2800" b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текста (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мотив,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который побудил автора к написанию произведения,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замысел автора).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340" name="Picture 4" descr="аватарки для контак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628" y="2564904"/>
            <a:ext cx="4300736" cy="430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1098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08720"/>
            <a:ext cx="8208912" cy="4608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Поделиться своим видением взаимоотношений человека и домашних питомцев; показать ответственность человека перед тем, кого ты хочешь приручить; помочь читателю увидеть, какими удивительными и забавными могут быть взаимоотношения человека и его питомца, и что многое зависит от хозяина, от его наблюдательности и ответственности.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1098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1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Управление вниманием или как достигать целей. - Life Ha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73" r="9700"/>
          <a:stretch/>
        </p:blipFill>
        <p:spPr bwMode="auto">
          <a:xfrm>
            <a:off x="5710580" y="3693243"/>
            <a:ext cx="3433419" cy="261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0" y="788493"/>
            <a:ext cx="9144000" cy="2424483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fontAlgn="t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формулирует </a:t>
            </a:r>
            <a:r>
              <a:rPr lang="ru-RU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 НОД воспитателя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соответствии с возрастом детей и художественной задачей текста (чего хочет достичь воспитатель в результате данной деятельности детей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7376" y="3573016"/>
            <a:ext cx="5593204" cy="30243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3-4 года – эмоциональная реакция на текст;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4-5 лет + проявление воссоздающего и творческого воображения;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5-7 лет + реакция на содержание.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098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836712"/>
            <a:ext cx="8640960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Воспитание ответственности перед тем, кого ты приручаешь, перед тем, кто зависит от тебя, на примере рассказа «Томка».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218" name="Picture 2" descr="http://2krota.ru/wp-content/uploads/2018/02/TKl86cRje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61" y="2852936"/>
            <a:ext cx="550585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1098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DC24F6-AEC1-4073-8792-86342460F37F}" type="slidenum">
              <a:rPr lang="ru-RU" altLang="en-US" smtClean="0"/>
              <a:pPr>
                <a:defRPr/>
              </a:pPr>
              <a:t>46</a:t>
            </a:fld>
            <a:endParaRPr lang="ru-RU" altLang="en-US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0" y="1052736"/>
            <a:ext cx="9144000" cy="1728192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 формулирует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тему НОД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(именно как тему, а не просто как название произведения),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исходя из художественной задачи текста 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цели.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3573016"/>
            <a:ext cx="8208912" cy="1656184"/>
          </a:xfrm>
          <a:prstGeom prst="round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???</a:t>
            </a:r>
            <a:endParaRPr lang="ru-RU" sz="7200" b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2800" dirty="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1098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DC24F6-AEC1-4073-8792-86342460F37F}" type="slidenum">
              <a:rPr lang="ru-RU" altLang="en-US" smtClean="0"/>
              <a:pPr>
                <a:defRPr/>
              </a:pPr>
              <a:t>47</a:t>
            </a:fld>
            <a:endParaRPr lang="ru-RU" altLang="en-US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0" y="1052736"/>
            <a:ext cx="9144000" cy="1728192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 формулирует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тему НОД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(именно как тему, а не просто как название произведения),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исходя из художественной задачи текста 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цели.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3573016"/>
            <a:ext cx="8208912" cy="1656184"/>
          </a:xfrm>
          <a:prstGeom prst="round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важно быть ответственным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рассказу Е.И.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Чарушина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Томка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2800" dirty="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1098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778694"/>
            <a:ext cx="8640960" cy="2866330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формулирует </a:t>
            </a:r>
            <a:r>
              <a:rPr lang="ru-RU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задачи</a:t>
            </a:r>
            <a:r>
              <a:rPr lang="ru-RU" sz="2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(шаги по достижению цели) для каждого этапа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деятельности,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соотносит задачи с соответствующими  образовательными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областями.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2" descr="ступенька Stock Photos Images, Royalty Free ступенька Images…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765564"/>
            <a:ext cx="3384377" cy="290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1098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092668"/>
              </p:ext>
            </p:extLst>
          </p:nvPr>
        </p:nvGraphicFramePr>
        <p:xfrm>
          <a:off x="1" y="44624"/>
          <a:ext cx="9081102" cy="67360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30185"/>
                <a:gridCol w="2392837"/>
                <a:gridCol w="2610367"/>
                <a:gridCol w="2147713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Этапы деятельности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детей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Задачи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30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Мотивационный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Стимулировать познавательную мотивацию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Познавательное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развитие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562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Ориентировочный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Развивать целенаправленность действий; речь как средство общения</a:t>
                      </a:r>
                    </a:p>
                    <a:p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развитие, речевое развитие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8554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Исполнительский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Создавать условия для восприятия содержания текста; формировать умение сопереживать героям рассказа, взаимодействовать; развивать воображение, творческую активность,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наблюдательность;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развивать речь; осваивать основные движения, развивать координацию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Художественно-эстетическое развитие, социально-коммуникативное развитие, познавательное развитие, речевое развитие, физическое развитие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674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Рефлексивный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Формировать положительное отношение к совместной деятельности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8554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Перспективный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Развивать самостоятельность и целенаправленность собственных действий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8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424936" cy="2304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какие вопросы вы хотели бы получить ответы в ходе </a:t>
            </a:r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вебинара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4" descr="http://previews.123rf.com/images/coramax/coramax1208/coramax120801871/14869080-3d-people-man-person-and-question-marks-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13440"/>
            <a:ext cx="4157583" cy="31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16186" y="107340"/>
            <a:ext cx="2439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РАЗМИНКА</a:t>
            </a:r>
          </a:p>
        </p:txBody>
      </p:sp>
    </p:spTree>
    <p:extLst>
      <p:ext uri="{BB962C8B-B14F-4D97-AF65-F5344CB8AC3E}">
        <p14:creationId xmlns:p14="http://schemas.microsoft.com/office/powerpoint/2010/main" val="1494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512168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продумывает </a:t>
            </a:r>
            <a:r>
              <a:rPr lang="ru-RU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действия детей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каждом  этапе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деятельности.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068960"/>
            <a:ext cx="8208912" cy="2880320"/>
          </a:xfrm>
          <a:prstGeom prst="round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Рассматривают иллюстрации, прогнозируют содержание текста, слушают, эмоционально реагируют, отвечают на вопросы педагога, рисуют, инсценируют, изображают героев рассказа, выражают свои эмоции и т. 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1098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038728"/>
              </p:ext>
            </p:extLst>
          </p:nvPr>
        </p:nvGraphicFramePr>
        <p:xfrm>
          <a:off x="1" y="44624"/>
          <a:ext cx="9081102" cy="6949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30185"/>
                <a:gridCol w="2392837"/>
                <a:gridCol w="2610367"/>
                <a:gridCol w="2147713"/>
              </a:tblGrid>
              <a:tr h="50801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Этапы деятельности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детей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Задачи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355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Мотивационный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Эмоционально откликаются на просьбу выбрать иллюстрации, прогнозируют содержание рассказа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Стимулировать познавательную мотивацию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Познавательное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развитие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9263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Ориентировочный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Осознают и формулируют цель ключевыми словами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Развивать целенаправленность действий,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развивать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речь как средство общения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развитие, речевое развитие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25998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Исполнительский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Комментируют вопросы педагога, проявляя эмоции, сопереживают героям; играют вместе; представляют, наблюдают по тексту; согласованно действуют; слушают и отвечают на вопросы; скоординировано двигаются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Создавать условия для восприятия содержания текста; формировать умение сопереживать героям сказки, взаимодействовать; развивать воображение, творческую активность,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наблюдательность;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развивать речь; осваивать основные движения, развивать координацию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Художественно-эстетическое развитие, социально-коммуникативное развитие, познавательное развитие, речевое развитие, физическое развитие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171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Рефлексивный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Выражают свои эмоции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Формировать положительное отношение к совместной деятельности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9263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Перспективный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Предполагают, что можно сделать в самостоятельной деятельности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Развивать самостоятельность и целенаправленность собственных действий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8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706686"/>
            <a:ext cx="8339236" cy="1858218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 прогнозирует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</a:t>
            </a:r>
            <a:r>
              <a:rPr lang="ru-RU" sz="2800" dirty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ru-RU" sz="28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которую могут поставить дети (ради чего захотят прочитать текст).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636912"/>
            <a:ext cx="8352928" cy="4032448"/>
          </a:xfrm>
          <a:prstGeom prst="round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Прочитать сказку, чтобы понять, что же произошло с тем или иным героем.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Проверить свои предположения о содержании текста.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Узнать, что ещё интересного произошло с уже знакомым героем и др.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Познакомиться с новым писателем, с его героями.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Задуматься, повеселиться, погрустить.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1098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706686"/>
            <a:ext cx="8339236" cy="1858218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 прогнозирует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</a:t>
            </a:r>
            <a:r>
              <a:rPr lang="ru-RU" sz="2800" dirty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ru-RU" sz="28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которую могут поставить дети (ради чего захотят прочитать текст).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636912"/>
            <a:ext cx="8352928" cy="4032448"/>
          </a:xfrm>
          <a:prstGeom prst="round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Прочитать сказку, чтобы понять, что же произошло с тем или иным героем.</a:t>
            </a:r>
          </a:p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Проверить свои предположения о содержании текста.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Узнать, что ещё интересного произошло с уже знакомым героем и др.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Познакомиться с новым писателем, с его героями.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Задуматься, повеселиться, погрустить.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1098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DC24F6-AEC1-4073-8792-86342460F37F}" type="slidenum">
              <a:rPr lang="ru-RU" altLang="en-US" smtClean="0"/>
              <a:pPr>
                <a:defRPr/>
              </a:pPr>
              <a:t>54</a:t>
            </a:fld>
            <a:endParaRPr lang="ru-RU" altLang="en-US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0" y="504056"/>
            <a:ext cx="9144000" cy="4365104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fontAlgn="t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обдумывает работу </a:t>
            </a:r>
            <a:r>
              <a:rPr lang="ru-RU" sz="32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чтения </a:t>
            </a:r>
          </a:p>
          <a:p>
            <a:pPr algn="just" fontAlgn="t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ru-RU" sz="3200" u="sng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мотивационном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этапе: игровую или иную ситуацию, которая мотивирует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ребёнка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чтению; 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fontAlgn="t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на </a:t>
            </a:r>
            <a:r>
              <a:rPr lang="ru-RU" sz="3200" u="sng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ориентировочном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этапе: вопросы, подводящие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ребёнка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осознанию или формулированию цели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чтения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4941168"/>
            <a:ext cx="8568952" cy="1656184"/>
          </a:xfrm>
          <a:prstGeom prst="round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Рассматривание иллюстраций, обсуждение названия текста, прогнозирование содержания рассказа.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1098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2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3.bp.blogspot.com/-fDq4KYYAXNM/VGCHM9PuD-I/AAAAAAAAAhs/mdCbDPuuhO0/s1600/illyustratsii-CHarushi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0" r="28459"/>
          <a:stretch/>
        </p:blipFill>
        <p:spPr bwMode="auto">
          <a:xfrm>
            <a:off x="683568" y="3132260"/>
            <a:ext cx="3619500" cy="2951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1273" y="980728"/>
            <a:ext cx="8223175" cy="18722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Ребята, помогите украсить стенд иллюстрациями. Какую выбрать?</a:t>
            </a:r>
          </a:p>
          <a:p>
            <a:pPr algn="just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(Места на стенде должно хватать для всех трех иллюстраций.)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46" name="Picture 6" descr="http://4.bp.blogspot.com/-WdHSRS5qRII/WEbIlTTC-3I/AAAAAAAAATU/A-rA9kFXKhguH4c8Cd0OyTPrhO0gjotNACK4B/s1600/10541090108910821072108510801088-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3" t="3189" b="62633"/>
          <a:stretch/>
        </p:blipFill>
        <p:spPr bwMode="auto">
          <a:xfrm>
            <a:off x="4860032" y="3068960"/>
            <a:ext cx="2874200" cy="153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artpoisk.info/files/images/257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t="896" r="52821" b="65045"/>
          <a:stretch/>
        </p:blipFill>
        <p:spPr bwMode="auto">
          <a:xfrm>
            <a:off x="4842098" y="4941168"/>
            <a:ext cx="3521982" cy="1660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1098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052736"/>
            <a:ext cx="8712968" cy="5112568"/>
          </a:xfrm>
          <a:prstGeom prst="round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Да, ребята мне тоже нравятся все иллюстрации. Вы знаете, а тот художник, который нарисовал их, еще и писатель. Как вы думаете о чем он писал рассказы?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столе лежит стопка его книг, полистайте, проверьте свои предположения?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 нашла рассказ «Томка». Интересно, о чём, или о ком этот рассказ?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же проверить?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1098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DC24F6-AEC1-4073-8792-86342460F37F}" type="slidenum">
              <a:rPr lang="ru-RU" altLang="en-US" smtClean="0"/>
              <a:pPr>
                <a:defRPr/>
              </a:pPr>
              <a:t>57</a:t>
            </a:fld>
            <a:endParaRPr lang="ru-RU" altLang="en-US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79512" y="1700808"/>
            <a:ext cx="8712968" cy="2448272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определяет в тексте </a:t>
            </a:r>
            <a:r>
              <a:rPr lang="ru-RU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места остановок</a:t>
            </a:r>
            <a:r>
              <a:rPr lang="ru-RU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продумывает комментарии 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формулирует вопросы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автору текста в местах остановок (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исполнительский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этап)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1098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96752"/>
            <a:ext cx="9144000" cy="5616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just"/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охотника я увидел пёсика. Он вот какой. Уши длинные, хвост короткий.</a:t>
            </a:r>
          </a:p>
          <a:p>
            <a:pPr indent="266700" algn="just"/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Охотник рассказал, какой пёсик понятливый, как на охоте помогает, и умный-то, и не грязнуля... От этого пёсика, говорит, есть щенки. Приходите поглядите. </a:t>
            </a:r>
            <a:r>
              <a:rPr lang="ru-RU" sz="2200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(Как думаете, пойдёт рассказчик смотреть щенков?)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мы с ним пошли.</a:t>
            </a:r>
          </a:p>
          <a:p>
            <a:pPr indent="266700" algn="just"/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Щенки небольшие — только что научились ходить. «Который-то из них, — думаю, — мне будет помощник на охоте? Как узнать, кто толковый, а кто не годится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?» </a:t>
            </a:r>
            <a:r>
              <a:rPr lang="ru-RU" sz="2200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(А вы знаете как узнать, подойдёт щенок для охоты или нет?)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266700" algn="just"/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Вот один щенок — ест да спит. Из него лентяй получится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2200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(Подойдёт?)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266700" algn="just"/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Вот злой щенок — сердитый. Рычит и со всеми лезет драться. </a:t>
            </a:r>
            <a:r>
              <a:rPr lang="ru-RU" sz="2200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(Подойдёт?)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его не возьму — не люблю злых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2200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(Вы были правы.)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266700" algn="just"/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 вот ещё хуже — он тоже лезет ко всем, только не дерётся, а лижется. У такого и дичь-то могут отнять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2200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(Подойдёт?)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576064"/>
            <a:ext cx="9144000" cy="5486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Читаем рассказ Е.Н.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Чарушина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«Томка»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1098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96752"/>
            <a:ext cx="9144000" cy="5616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это время у щенят чешутся зубы, и они любят что-нибудь погрызть. Один щенок грыз деревяшку. Я эту деревяшку отнял и спрятал от него. </a:t>
            </a:r>
            <a:r>
              <a:rPr lang="ru-RU" sz="2400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(Ой, а зачем?)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Почует он её или не почует?</a:t>
            </a:r>
          </a:p>
          <a:p>
            <a:pPr indent="266700"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Щенок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начал искать. Других щенят всех обнюхал — не у них ли деревяшка. Нет, не нашёл. Ленивый спит, злой рычит, незлой злого лижет — уговаривает не сердиться. И вот он стал нюхать, нюхать и пошёл к тому месту, куда я её спрятал. Почуял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2400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(Ура. Что дальше будет?)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266700"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 обрадовался. «Ну, — думаю, — вот это охотник! От такого и дичь не спрячется». Назвал его Томкой. И стал растить помощника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2400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(А что сразу он не годиться в помощники?)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0980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576064"/>
            <a:ext cx="9144000" cy="5486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Читаем рассказ Е.Н.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Чарушина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«Томка» </a:t>
            </a:r>
          </a:p>
        </p:txBody>
      </p:sp>
    </p:spTree>
    <p:extLst>
      <p:ext uri="{BB962C8B-B14F-4D97-AF65-F5344CB8AC3E}">
        <p14:creationId xmlns:p14="http://schemas.microsoft.com/office/powerpoint/2010/main" val="9593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424936" cy="2520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Сформулируйте цель НОД по восприятию художественной литературы и фольклора.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8" name="Picture 4" descr="http://thereadingstudio.com.au/images/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94852"/>
            <a:ext cx="7679854" cy="377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78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180528" y="635382"/>
            <a:ext cx="8855968" cy="2289562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 продумывает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работу </a:t>
            </a:r>
            <a:r>
              <a:rPr lang="ru-RU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после чтения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(на исполнительском этапе: вопросы к детям по содержанию текста, итоговый вопрос, творческое задание)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0528" y="3122966"/>
            <a:ext cx="5039544" cy="3474386"/>
          </a:xfrm>
          <a:prstGeom prst="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Пересказ текста с хлопками и топаньем.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А вам какой щенок понравился?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Чему бы вы учили щенка, если бы взяли домой? Как бы ухаживали о нём? Может кто-то поделится своим опытом.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268" name="Picture 4" descr="http://sch2090uv.mskobr.ru/users_files/Zobova/images/0_f192f_515706f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649" y="3497129"/>
            <a:ext cx="3749847" cy="27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1098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2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7174" y="980728"/>
            <a:ext cx="8208912" cy="16561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Придумайте творческое задание для этого занятия.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2" descr="https://img-fotki.yandex.ru/get/9255/157060903.16b/0_f1849_2cf53436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06" y="2646784"/>
            <a:ext cx="5832648" cy="379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1098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098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628800"/>
            <a:ext cx="7848872" cy="18722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Ребята, представьте автора, который написал этот рассказ. Какой он? Опишите его качества.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014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098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5400" y="1052736"/>
            <a:ext cx="7848872" cy="1296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Вы себе таким его представляли?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314" name="Picture 2" descr="https://cf.ppt-online.org/files/slide/q/qAFsQrS3BIjOYuz2cd1XfWgpTeJLiVHEm7UltK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84" y="2492895"/>
            <a:ext cx="5232412" cy="39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3191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272108" y="620688"/>
            <a:ext cx="8711952" cy="2376263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 формулирует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вопросы рефлексивного этапа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что сегодня особенно понравилось, запомнилось, было особенно трудно, особенно интересно и т.д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.).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51520" y="3181350"/>
            <a:ext cx="8711952" cy="3055962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 продумывает, что можно предложить детям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самостоятельной деятельности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перспективный этап (это может быть творческая работа по мотивам прочитанного текста,  совместное с родителями чтение других произведений этого автора и др.).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098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272108" y="620689"/>
            <a:ext cx="8711952" cy="2088232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Продумайте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вопросы рефлексивного этапа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что сегодня особенно понравилось, запомнилось, было особенно трудно, особенно интересно и т.д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.).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51520" y="2708921"/>
            <a:ext cx="8711952" cy="4149079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Продумайте, что можно предложить детям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самостоятельной деятельности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перспективный этап (это может быть творческая работа по мотивам прочитанного текста, совместно с родителями чтение  других рассказов Юрия Коваля и их иллюстрирование, сочинение своей сказки про «осенних» и «зимних» домашних питомцев и др.).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098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285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Рефлексия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007" y="4653136"/>
            <a:ext cx="8778457" cy="1152128"/>
          </a:xfrm>
          <a:prstGeom prst="rect">
            <a:avLst/>
          </a:prstGeom>
          <a:solidFill>
            <a:srgbClr val="CCFFB3"/>
          </a:solidFill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Что важного, на ваш взгляд, вы узнали на сегодняшнем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вебинаре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ru-RU" sz="3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4" descr="http://insurance.vita.ua/large/201204/76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61" y="908720"/>
            <a:ext cx="5261750" cy="32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7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t="10000" r="12999" b="44222"/>
          <a:stretch/>
        </p:blipFill>
        <p:spPr bwMode="auto">
          <a:xfrm>
            <a:off x="35496" y="2420888"/>
            <a:ext cx="912474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980728"/>
            <a:ext cx="9144000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Группа «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ВКонтакте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» </a:t>
            </a:r>
            <a:r>
              <a:rPr lang="ru-RU" sz="3200" b="1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«Детский сад 2100»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3"/>
              </a:rPr>
              <a:t>https://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3"/>
              </a:rPr>
              <a:t>vk.com/club163897083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0"/>
            <a:ext cx="8429652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Приглашаем к общению и сотрудничеству </a:t>
            </a:r>
            <a:endParaRPr lang="en-US" dirty="0" smtClean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 </a:t>
            </a:r>
            <a:r>
              <a:rPr lang="ru-RU" dirty="0" err="1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соцсетях</a:t>
            </a:r>
            <a:endParaRPr lang="ru-RU" dirty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5" t="58273" r="3029" b="29727"/>
          <a:stretch/>
        </p:blipFill>
        <p:spPr bwMode="auto">
          <a:xfrm>
            <a:off x="6292022" y="5409108"/>
            <a:ext cx="28438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6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5" t="58273" b="29727"/>
          <a:stretch/>
        </p:blipFill>
        <p:spPr bwMode="auto">
          <a:xfrm>
            <a:off x="3361015" y="1049524"/>
            <a:ext cx="560347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6" t="58333" b="30000"/>
          <a:stretch/>
        </p:blipFill>
        <p:spPr bwMode="auto">
          <a:xfrm>
            <a:off x="3543314" y="2420888"/>
            <a:ext cx="542117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4" t="58000" b="9333"/>
          <a:stretch/>
        </p:blipFill>
        <p:spPr bwMode="auto">
          <a:xfrm>
            <a:off x="4914177" y="3760329"/>
            <a:ext cx="4050311" cy="268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822" y="980728"/>
            <a:ext cx="3960440" cy="12929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Шаг 1:  кликнуть на синей плашке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628" y="2420888"/>
            <a:ext cx="3960440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Шаг 2: открыть меню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627" y="4725144"/>
            <a:ext cx="4771549" cy="17171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Шаг 3: кликнуть на строке «Уведомлять о записях»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732231" y="692695"/>
            <a:ext cx="416602" cy="679797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380312" y="2080989"/>
            <a:ext cx="416602" cy="679797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317215" y="4477395"/>
            <a:ext cx="416602" cy="679797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0"/>
            <a:ext cx="8429652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Приглашаем к общению и сотрудничеству </a:t>
            </a:r>
            <a:endParaRPr lang="en-US" dirty="0" smtClean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 </a:t>
            </a:r>
            <a:r>
              <a:rPr lang="ru-RU" dirty="0" err="1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соцсетях</a:t>
            </a:r>
            <a:r>
              <a:rPr lang="ru-RU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и на </a:t>
            </a:r>
            <a:r>
              <a:rPr lang="en-US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YouTube</a:t>
            </a:r>
            <a:endParaRPr lang="ru-RU" dirty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6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5786" y="203180"/>
            <a:ext cx="8358215" cy="3683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с нами 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связаться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3908" name="Picture 2" descr="http://sawtech.ru/wp-content/uploads/2013/05/ikon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t="9929" r="85455" b="57738"/>
          <a:stretch>
            <a:fillRect/>
          </a:stretch>
        </p:blipFill>
        <p:spPr bwMode="auto">
          <a:xfrm>
            <a:off x="382588" y="5692775"/>
            <a:ext cx="5984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2" descr="http://sawtech.ru/wp-content/uploads/2013/05/ikon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3" t="9927" r="72034" b="58430"/>
          <a:stretch>
            <a:fillRect/>
          </a:stretch>
        </p:blipFill>
        <p:spPr bwMode="auto">
          <a:xfrm>
            <a:off x="4729163" y="5703888"/>
            <a:ext cx="58896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0" name="Picture 2" descr="http://sawtech.ru/wp-content/uploads/2013/05/ikon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9" t="10159" r="44585" b="58200"/>
          <a:stretch>
            <a:fillRect/>
          </a:stretch>
        </p:blipFill>
        <p:spPr bwMode="auto">
          <a:xfrm>
            <a:off x="377825" y="4938713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1" name="Picture 2" descr="http://sawtech.ru/wp-content/uploads/2013/05/ikon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6" t="10159" r="17285" b="58200"/>
          <a:stretch>
            <a:fillRect/>
          </a:stretch>
        </p:blipFill>
        <p:spPr bwMode="auto">
          <a:xfrm>
            <a:off x="4732338" y="4938713"/>
            <a:ext cx="60166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2" name="TextBox 9"/>
          <p:cNvSpPr txBox="1">
            <a:spLocks noChangeArrowheads="1"/>
          </p:cNvSpPr>
          <p:nvPr/>
        </p:nvSpPr>
        <p:spPr bwMode="auto">
          <a:xfrm>
            <a:off x="252413" y="4005065"/>
            <a:ext cx="863917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Присоединяйтесь к нашим сообществам 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социальных сетях!</a:t>
            </a:r>
          </a:p>
        </p:txBody>
      </p:sp>
      <p:sp>
        <p:nvSpPr>
          <p:cNvPr id="123913" name="TextBox 12"/>
          <p:cNvSpPr txBox="1">
            <a:spLocks noChangeArrowheads="1"/>
          </p:cNvSpPr>
          <p:nvPr/>
        </p:nvSpPr>
        <p:spPr bwMode="auto">
          <a:xfrm>
            <a:off x="973138" y="4935538"/>
            <a:ext cx="37163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7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altLang="ru-RU" sz="1700" b="1" dirty="0" err="1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ВКонтакте</a:t>
            </a:r>
            <a:r>
              <a:rPr lang="ru-RU" altLang="ru-RU" sz="17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r>
              <a:rPr lang="ru-RU" altLang="ru-RU" sz="1700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altLang="ru-RU" sz="1700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ru-RU" sz="1700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vk.com/school2100</a:t>
            </a:r>
            <a:r>
              <a:rPr lang="ru-RU" altLang="ru-RU" sz="1700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altLang="ru-RU" sz="1700" dirty="0" smtClean="0">
              <a:solidFill>
                <a:srgbClr val="3B38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9013" y="5700713"/>
            <a:ext cx="3716337" cy="5762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1900" b="1" dirty="0">
                <a:solidFill>
                  <a:srgbClr val="E7E6E6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ru-RU" dirty="0">
                <a:solidFill>
                  <a:srgbClr val="E7E6E6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dirty="0">
                <a:solidFill>
                  <a:srgbClr val="E7E6E6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facebook.com/school2100</a:t>
            </a:r>
            <a:endParaRPr lang="ru-RU" dirty="0">
              <a:solidFill>
                <a:srgbClr val="E7E6E6">
                  <a:lumMod val="2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4475" y="5716588"/>
            <a:ext cx="3716338" cy="5762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1900" b="1" dirty="0">
                <a:solidFill>
                  <a:srgbClr val="E7E6E6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</a:t>
            </a:r>
            <a:endParaRPr lang="en-US" dirty="0">
              <a:solidFill>
                <a:srgbClr val="E7E6E6">
                  <a:lumMod val="2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twitter.com/school2100</a:t>
            </a: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dirty="0">
              <a:solidFill>
                <a:srgbClr val="E7E6E6">
                  <a:lumMod val="2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0825" y="4945063"/>
            <a:ext cx="3716338" cy="5762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1900" b="1" dirty="0">
                <a:solidFill>
                  <a:srgbClr val="E7E6E6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YouTube</a:t>
            </a:r>
          </a:p>
          <a:p>
            <a:pPr>
              <a:defRPr/>
            </a:pP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goo.gl/3K56nK</a:t>
            </a: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23917" name="TextBox 17"/>
          <p:cNvSpPr txBox="1">
            <a:spLocks noChangeArrowheads="1"/>
          </p:cNvSpPr>
          <p:nvPr/>
        </p:nvSpPr>
        <p:spPr bwMode="auto">
          <a:xfrm>
            <a:off x="258763" y="1779581"/>
            <a:ext cx="8639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Сайты Образовательной системы «Школа 2100»</a:t>
            </a:r>
          </a:p>
        </p:txBody>
      </p:sp>
      <p:sp>
        <p:nvSpPr>
          <p:cNvPr id="123918" name="TextBox 54"/>
          <p:cNvSpPr txBox="1">
            <a:spLocks noChangeArrowheads="1"/>
          </p:cNvSpPr>
          <p:nvPr/>
        </p:nvSpPr>
        <p:spPr bwMode="auto">
          <a:xfrm>
            <a:off x="252413" y="2351091"/>
            <a:ext cx="86328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Главный сайт ОС «Школа 2100»: </a:t>
            </a:r>
            <a:r>
              <a:rPr lang="en-US" altLang="ru-RU" sz="1800" b="1" dirty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www.</a:t>
            </a:r>
            <a:r>
              <a:rPr lang="en-US" altLang="ru-RU" sz="1800" b="1" u="sng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s</a:t>
            </a:r>
            <a:r>
              <a:rPr lang="en-US" altLang="ru-RU" sz="18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chool2100.com</a:t>
            </a:r>
            <a:r>
              <a:rPr lang="ru-RU" altLang="ru-RU" sz="18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 dirty="0" smtClean="0">
              <a:solidFill>
                <a:srgbClr val="3B38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Форум «Мир </a:t>
            </a:r>
            <a:r>
              <a:rPr lang="en-US" altLang="ru-RU" sz="18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ru-RU" altLang="ru-RU" sz="18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Школы 2100</a:t>
            </a:r>
            <a:r>
              <a:rPr lang="en-US" altLang="ru-RU" sz="18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r>
              <a:rPr lang="ru-RU" altLang="ru-RU" sz="18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»: </a:t>
            </a:r>
            <a:r>
              <a:rPr lang="en-US" altLang="ru-RU" sz="18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world.school2100.com</a:t>
            </a:r>
            <a:endParaRPr lang="ru-RU" altLang="ru-RU" sz="1800" b="1" dirty="0" smtClean="0">
              <a:solidFill>
                <a:srgbClr val="3B38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 dirty="0" smtClean="0">
              <a:solidFill>
                <a:srgbClr val="3B38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Электронная форма учебников ОС «Школа 2100»: </a:t>
            </a:r>
            <a:r>
              <a:rPr lang="en-US" altLang="ru-RU" sz="18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app.school2100.com</a:t>
            </a:r>
            <a:r>
              <a:rPr lang="ru-RU" altLang="ru-RU" sz="18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altLang="ru-RU" sz="1800" b="1" dirty="0" smtClean="0">
              <a:solidFill>
                <a:srgbClr val="3B38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3920" name="TextBox 19"/>
          <p:cNvSpPr txBox="1">
            <a:spLocks noChangeArrowheads="1"/>
          </p:cNvSpPr>
          <p:nvPr/>
        </p:nvSpPr>
        <p:spPr bwMode="auto">
          <a:xfrm>
            <a:off x="261938" y="547688"/>
            <a:ext cx="8639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</a:t>
            </a:r>
            <a:r>
              <a:rPr lang="en-US" altLang="ru-RU" sz="25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-mail</a:t>
            </a:r>
            <a:r>
              <a:rPr lang="ru-RU" altLang="ru-RU" sz="25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altLang="ru-RU" sz="2500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umc@school2100.com</a:t>
            </a:r>
            <a:endParaRPr lang="ru-RU" altLang="ru-RU" sz="2500" dirty="0" smtClean="0">
              <a:solidFill>
                <a:srgbClr val="3B38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3921" name="Прямоугольник 2"/>
          <p:cNvSpPr>
            <a:spLocks noChangeArrowheads="1"/>
          </p:cNvSpPr>
          <p:nvPr/>
        </p:nvSpPr>
        <p:spPr bwMode="auto">
          <a:xfrm>
            <a:off x="252413" y="1125538"/>
            <a:ext cx="842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Издательство «БАЛАС</a:t>
            </a:r>
            <a:r>
              <a:rPr lang="en-US" altLang="ru-RU" sz="1800" b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ru-RU" altLang="ru-RU" sz="1800" b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»: </a:t>
            </a:r>
            <a:r>
              <a:rPr lang="en-US" altLang="ru-RU" sz="1800" b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1800" b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(495) 672 0060</a:t>
            </a:r>
          </a:p>
          <a:p>
            <a:pPr lvl="1"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УМЦ «Школа 2100»: </a:t>
            </a:r>
            <a:r>
              <a:rPr lang="en-US" altLang="ru-RU" sz="1800" b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1800" b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</a:t>
            </a:r>
            <a:r>
              <a:rPr lang="en-US" altLang="ru-RU" sz="1800" b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altLang="ru-RU" sz="1800" b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495</a:t>
            </a:r>
            <a:r>
              <a:rPr lang="en-US" altLang="ru-RU" sz="1800" b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ru-RU" altLang="ru-RU" sz="1800" b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778 1674, 8 </a:t>
            </a:r>
            <a:r>
              <a:rPr lang="en-US" altLang="ru-RU" sz="1800" b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altLang="ru-RU" sz="1800" b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495</a:t>
            </a:r>
            <a:r>
              <a:rPr lang="en-US" altLang="ru-RU" sz="1800" b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ru-RU" altLang="ru-RU" sz="1800" b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778 1683</a:t>
            </a:r>
          </a:p>
        </p:txBody>
      </p:sp>
    </p:spTree>
    <p:extLst>
      <p:ext uri="{BB962C8B-B14F-4D97-AF65-F5344CB8AC3E}">
        <p14:creationId xmlns:p14="http://schemas.microsoft.com/office/powerpoint/2010/main" val="1794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406" b="30897"/>
          <a:stretch/>
        </p:blipFill>
        <p:spPr>
          <a:xfrm>
            <a:off x="19878" y="28931"/>
            <a:ext cx="2020828" cy="9234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246181"/>
            <a:ext cx="9144000" cy="679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Программа 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вебинара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451" y="928671"/>
            <a:ext cx="8559829" cy="49292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342900" indent="-342900">
              <a:spcBef>
                <a:spcPts val="500"/>
              </a:spcBef>
              <a:buFont typeface="+mj-lt"/>
              <a:buAutoNum type="arabicPeriod"/>
              <a:tabLst>
                <a:tab pos="3510915" algn="l"/>
              </a:tabLst>
            </a:pPr>
            <a:endParaRPr lang="ru-RU" sz="20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Bef>
                <a:spcPts val="500"/>
              </a:spcBef>
              <a:buFont typeface="+mj-lt"/>
              <a:buAutoNum type="arabicPeriod"/>
              <a:tabLst>
                <a:tab pos="3510915" algn="l"/>
              </a:tabLst>
            </a:pPr>
            <a:endParaRPr lang="ru-RU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Bef>
                <a:spcPts val="500"/>
              </a:spcBef>
              <a:buFont typeface="+mj-lt"/>
              <a:buAutoNum type="arabicPeriod"/>
              <a:tabLst>
                <a:tab pos="3510915" algn="l"/>
              </a:tabLst>
            </a:pPr>
            <a:endParaRPr lang="ru-RU" sz="20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r>
              <a:rPr lang="ru-RU" sz="2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marL="342900" indent="-342900">
              <a:spcBef>
                <a:spcPts val="500"/>
              </a:spcBef>
              <a:buFont typeface="+mj-lt"/>
              <a:buAutoNum type="arabicPeriod"/>
              <a:tabLst>
                <a:tab pos="3510915" algn="l"/>
              </a:tabLst>
            </a:pPr>
            <a:endParaRPr lang="ru-RU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/>
              <a:ea typeface="Arial Unicode MS"/>
              <a:cs typeface="Arial Unicode MS"/>
            </a:endParaRPr>
          </a:p>
          <a:p>
            <a:pPr>
              <a:spcBef>
                <a:spcPts val="500"/>
              </a:spcBef>
              <a:tabLst>
                <a:tab pos="3510915" algn="l"/>
              </a:tabLst>
            </a:pPr>
            <a:r>
              <a:rPr lang="ru-RU" sz="1200" b="1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Arial Unicode MS"/>
                <a:cs typeface="Arial Unicode MS"/>
              </a:rPr>
              <a:t> </a:t>
            </a:r>
            <a:endParaRPr lang="ru-RU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/>
              <a:ea typeface="Arial Unicode MS"/>
              <a:cs typeface="Arial Unicode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155" y="1064925"/>
            <a:ext cx="85571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 Комплексное развитие личности ребенка через восприятие художественной литературы и фольклора.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Алгоритмы проведения и проектирования  НОД. Восприятие художественной литературы и фольклора.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 Практикум по проектированию НОД.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15140" y="6528430"/>
            <a:ext cx="2437909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ООО «БАЛАСС», 2018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052736"/>
            <a:ext cx="8640960" cy="180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70000" lnSpcReduction="20000"/>
          </a:bodyPr>
          <a:lstStyle/>
          <a:p>
            <a:pPr algn="ctr"/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 через восприятие художественной литературы и фольклора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406" b="30897"/>
          <a:stretch/>
        </p:blipFill>
        <p:spPr>
          <a:xfrm>
            <a:off x="19878" y="28931"/>
            <a:ext cx="2020828" cy="9234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715140" y="6528430"/>
            <a:ext cx="2437909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ООО «БАЛАСС», 2018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2" descr="https://ds02.infourok.ru/uploads/ex/0662/000793f9-abf0c4a9/1/hello_html_m23594c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4752528" cy="365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5515" y="1340768"/>
            <a:ext cx="8712968" cy="41044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Комплексный подход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основан на способах интеграции </a:t>
            </a:r>
            <a:r>
              <a:rPr lang="ru-RU" sz="3600" u="sng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всей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совокупности условий и факторов, имеющих прямое или косвенное отношение к развитию личности.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4778</Words>
  <Application>Microsoft Office PowerPoint</Application>
  <PresentationFormat>Экран (4:3)</PresentationFormat>
  <Paragraphs>427</Paragraphs>
  <Slides>69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6) Педагог формулирует задачи (шаги по достижению цели) для каждого этапа деятельности, соотносит задачи с соответствующими  образовательными областями.</vt:lpstr>
      <vt:lpstr>Презентация PowerPoint</vt:lpstr>
      <vt:lpstr>7) Педагог продумывает действия детей на каждом  этапе деятельности.</vt:lpstr>
      <vt:lpstr>Презентация PowerPoint</vt:lpstr>
      <vt:lpstr>8) Педагог прогнозирует цель, которую могут поставить дети (ради чего захотят прочитать текст).</vt:lpstr>
      <vt:lpstr>8) Педагог прогнозирует цель, которую могут поставить дети (ради чего захотят прочитать текст).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Sony</cp:lastModifiedBy>
  <cp:revision>63</cp:revision>
  <dcterms:created xsi:type="dcterms:W3CDTF">2018-01-11T08:39:57Z</dcterms:created>
  <dcterms:modified xsi:type="dcterms:W3CDTF">2018-10-24T09:19:50Z</dcterms:modified>
</cp:coreProperties>
</file>